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2" r:id="rId4"/>
    <p:sldId id="258" r:id="rId5"/>
    <p:sldId id="282" r:id="rId6"/>
    <p:sldId id="261" r:id="rId7"/>
    <p:sldId id="281" r:id="rId8"/>
    <p:sldId id="280" r:id="rId9"/>
    <p:sldId id="284" r:id="rId10"/>
    <p:sldId id="283" r:id="rId11"/>
    <p:sldId id="285" r:id="rId12"/>
    <p:sldId id="289" r:id="rId13"/>
    <p:sldId id="291" r:id="rId14"/>
    <p:sldId id="286" r:id="rId15"/>
    <p:sldId id="287" r:id="rId16"/>
  </p:sldIdLst>
  <p:sldSz cx="12192000" cy="6858000"/>
  <p:notesSz cx="6858000" cy="9144000"/>
  <p:defaultTex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991"/>
    <a:srgbClr val="8FC8FA"/>
    <a:srgbClr val="2AA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64395" autoAdjust="0"/>
  </p:normalViewPr>
  <p:slideViewPr>
    <p:cSldViewPr snapToGrid="0">
      <p:cViewPr varScale="1">
        <p:scale>
          <a:sx n="43" d="100"/>
          <a:sy n="43" d="100"/>
        </p:scale>
        <p:origin x="1832" y="40"/>
      </p:cViewPr>
      <p:guideLst/>
    </p:cSldViewPr>
  </p:slideViewPr>
  <p:notesTextViewPr>
    <p:cViewPr>
      <p:scale>
        <a:sx n="125" d="100"/>
        <a:sy n="125" d="100"/>
      </p:scale>
      <p:origin x="0" y="-3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hiffrement.deal-guadeloupe.i2\dossiers\SERVICES\OH\CARSPAW\1.1%20UNEP-gouvernance\4%20-%20Working_groups\Working%20Groups%202022\Questionnaire%20de%20satisfaction\graphiques%20questionnaire%20satisfa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OK</c:v>
                </c:pt>
              </c:strCache>
            </c:strRef>
          </c:tx>
          <c:spPr>
            <a:solidFill>
              <a:srgbClr val="00B050"/>
            </a:solidFill>
            <a:ln>
              <a:noFill/>
            </a:ln>
            <a:effectLst/>
          </c:spPr>
          <c:invertIfNegative val="0"/>
          <c:cat>
            <c:strRef>
              <c:f>Feuil1!$A$2:$A$10</c:f>
              <c:strCache>
                <c:ptCount val="9"/>
                <c:pt idx="0">
                  <c:v>Clarity of missions</c:v>
                </c:pt>
                <c:pt idx="1">
                  <c:v>Clear instructions given</c:v>
                </c:pt>
                <c:pt idx="2">
                  <c:v>Organizational Effectiveness</c:v>
                </c:pt>
                <c:pt idx="3">
                  <c:v>Clarity of evaluation grids</c:v>
                </c:pt>
                <c:pt idx="4">
                  <c:v>Clarity of meetings reports</c:v>
                </c:pt>
                <c:pt idx="5">
                  <c:v>Consideration of comments</c:v>
                </c:pt>
                <c:pt idx="6">
                  <c:v>Time required to evaluate</c:v>
                </c:pt>
                <c:pt idx="7">
                  <c:v>Clarity of the role of the SPAW-RAC</c:v>
                </c:pt>
                <c:pt idx="8">
                  <c:v>Satisfaction</c:v>
                </c:pt>
              </c:strCache>
            </c:strRef>
          </c:cat>
          <c:val>
            <c:numRef>
              <c:f>Feuil1!$B$2:$B$10</c:f>
              <c:numCache>
                <c:formatCode>General</c:formatCode>
                <c:ptCount val="9"/>
                <c:pt idx="0">
                  <c:v>9</c:v>
                </c:pt>
                <c:pt idx="1">
                  <c:v>9</c:v>
                </c:pt>
                <c:pt idx="2">
                  <c:v>7</c:v>
                </c:pt>
                <c:pt idx="3">
                  <c:v>7</c:v>
                </c:pt>
                <c:pt idx="4">
                  <c:v>8</c:v>
                </c:pt>
                <c:pt idx="5">
                  <c:v>11</c:v>
                </c:pt>
                <c:pt idx="6">
                  <c:v>10</c:v>
                </c:pt>
                <c:pt idx="7">
                  <c:v>9</c:v>
                </c:pt>
                <c:pt idx="8">
                  <c:v>10</c:v>
                </c:pt>
              </c:numCache>
            </c:numRef>
          </c:val>
          <c:extLst>
            <c:ext xmlns:c16="http://schemas.microsoft.com/office/drawing/2014/chart" uri="{C3380CC4-5D6E-409C-BE32-E72D297353CC}">
              <c16:uniqueId val="{00000000-F1CC-4676-825B-CDCCF72B9C21}"/>
            </c:ext>
          </c:extLst>
        </c:ser>
        <c:ser>
          <c:idx val="1"/>
          <c:order val="1"/>
          <c:tx>
            <c:strRef>
              <c:f>Feuil1!$C$1</c:f>
              <c:strCache>
                <c:ptCount val="1"/>
                <c:pt idx="0">
                  <c:v>pas OK</c:v>
                </c:pt>
              </c:strCache>
            </c:strRef>
          </c:tx>
          <c:spPr>
            <a:solidFill>
              <a:srgbClr val="FF0000"/>
            </a:solidFill>
            <a:ln>
              <a:noFill/>
            </a:ln>
            <a:effectLst/>
          </c:spPr>
          <c:invertIfNegative val="0"/>
          <c:cat>
            <c:strRef>
              <c:f>Feuil1!$A$2:$A$10</c:f>
              <c:strCache>
                <c:ptCount val="9"/>
                <c:pt idx="0">
                  <c:v>Clarity of missions</c:v>
                </c:pt>
                <c:pt idx="1">
                  <c:v>Clear instructions given</c:v>
                </c:pt>
                <c:pt idx="2">
                  <c:v>Organizational Effectiveness</c:v>
                </c:pt>
                <c:pt idx="3">
                  <c:v>Clarity of evaluation grids</c:v>
                </c:pt>
                <c:pt idx="4">
                  <c:v>Clarity of meetings reports</c:v>
                </c:pt>
                <c:pt idx="5">
                  <c:v>Consideration of comments</c:v>
                </c:pt>
                <c:pt idx="6">
                  <c:v>Time required to evaluate</c:v>
                </c:pt>
                <c:pt idx="7">
                  <c:v>Clarity of the role of the SPAW-RAC</c:v>
                </c:pt>
                <c:pt idx="8">
                  <c:v>Satisfaction</c:v>
                </c:pt>
              </c:strCache>
            </c:strRef>
          </c:cat>
          <c:val>
            <c:numRef>
              <c:f>Feuil1!$C$2:$C$10</c:f>
              <c:numCache>
                <c:formatCode>General</c:formatCode>
                <c:ptCount val="9"/>
                <c:pt idx="0">
                  <c:v>3</c:v>
                </c:pt>
                <c:pt idx="1">
                  <c:v>3</c:v>
                </c:pt>
                <c:pt idx="2">
                  <c:v>5</c:v>
                </c:pt>
                <c:pt idx="3">
                  <c:v>5</c:v>
                </c:pt>
                <c:pt idx="4">
                  <c:v>4</c:v>
                </c:pt>
                <c:pt idx="5">
                  <c:v>1</c:v>
                </c:pt>
                <c:pt idx="6">
                  <c:v>2</c:v>
                </c:pt>
                <c:pt idx="7">
                  <c:v>3</c:v>
                </c:pt>
                <c:pt idx="8">
                  <c:v>2</c:v>
                </c:pt>
              </c:numCache>
            </c:numRef>
          </c:val>
          <c:extLst>
            <c:ext xmlns:c16="http://schemas.microsoft.com/office/drawing/2014/chart" uri="{C3380CC4-5D6E-409C-BE32-E72D297353CC}">
              <c16:uniqueId val="{00000001-F1CC-4676-825B-CDCCF72B9C21}"/>
            </c:ext>
          </c:extLst>
        </c:ser>
        <c:dLbls>
          <c:showLegendKey val="0"/>
          <c:showVal val="0"/>
          <c:showCatName val="0"/>
          <c:showSerName val="0"/>
          <c:showPercent val="0"/>
          <c:showBubbleSize val="0"/>
        </c:dLbls>
        <c:gapWidth val="150"/>
        <c:overlap val="100"/>
        <c:axId val="444556352"/>
        <c:axId val="444556768"/>
      </c:barChart>
      <c:catAx>
        <c:axId val="444556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4556768"/>
        <c:crosses val="autoZero"/>
        <c:auto val="1"/>
        <c:lblAlgn val="ctr"/>
        <c:lblOffset val="100"/>
        <c:noMultiLvlLbl val="0"/>
      </c:catAx>
      <c:valAx>
        <c:axId val="4445567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45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3F44-3DD7-42C3-B137-7670C18EF9FC}" type="datetimeFigureOut">
              <a:rPr lang="fr-FR" smtClean="0"/>
              <a:t>29/01/2023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30181-BF30-4385-A946-2F35D54B799A}" type="slidenum">
              <a:rPr lang="fr-FR" smtClean="0"/>
              <a:t>‹N°›</a:t>
            </a:fld>
            <a:endParaRPr lang="fr-FR"/>
          </a:p>
        </p:txBody>
      </p:sp>
    </p:spTree>
    <p:extLst>
      <p:ext uri="{BB962C8B-B14F-4D97-AF65-F5344CB8AC3E}">
        <p14:creationId xmlns:p14="http://schemas.microsoft.com/office/powerpoint/2010/main" val="15996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tous, merci monsieur le président et au secrétariat SPAW de me permettre de prendre la parole afin de rendre compte en tant que président du groupe de travail Aires protégés des travaux fait et des avis rendus durant cette biennale 2021-2022.</a:t>
            </a:r>
          </a:p>
          <a:p>
            <a:r>
              <a:rPr lang="fr-FR" dirty="0"/>
              <a:t>je m’appelle Géraldine </a:t>
            </a:r>
            <a:r>
              <a:rPr lang="fr-FR" dirty="0" err="1"/>
              <a:t>Conruyt</a:t>
            </a:r>
            <a:r>
              <a:rPr lang="fr-FR" dirty="0"/>
              <a:t> et je suis la Directrice adjointe du CAR SPAW. </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a:t>
            </a:fld>
            <a:endParaRPr lang="fr-FR"/>
          </a:p>
        </p:txBody>
      </p:sp>
    </p:spTree>
    <p:extLst>
      <p:ext uri="{BB962C8B-B14F-4D97-AF65-F5344CB8AC3E}">
        <p14:creationId xmlns:p14="http://schemas.microsoft.com/office/powerpoint/2010/main" val="147968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Times New Roman" panose="02020603050405020304" pitchFamily="18" charset="0"/>
              </a:rPr>
              <a:t>La proposition de la France pour l'inclusion du Parc Naturel Marin de Martinique dans les sites classés SPAW a été soumise à l'examen du CAR-SPAW le 29 juillet 2022. </a:t>
            </a:r>
          </a:p>
          <a:p>
            <a:endParaRPr lang="fr-FR" sz="1800" dirty="0">
              <a:effectLst/>
              <a:latin typeface="Times New Roman" panose="02020603050405020304" pitchFamily="18" charset="0"/>
            </a:endParaRPr>
          </a:p>
          <a:p>
            <a:pPr algn="just">
              <a:lnSpc>
                <a:spcPct val="115000"/>
              </a:lnSpc>
              <a:spcBef>
                <a:spcPts val="1165"/>
              </a:spcBef>
              <a:spcAft>
                <a:spcPts val="600"/>
              </a:spcAft>
            </a:pPr>
            <a:r>
              <a:rPr lang="fr-FR" sz="1800" dirty="0">
                <a:effectLst/>
                <a:latin typeface="Times New Roman" panose="02020603050405020304" pitchFamily="18" charset="0"/>
                <a:ea typeface="Times New Roman" panose="02020603050405020304" pitchFamily="18" charset="0"/>
              </a:rPr>
              <a:t>Deux (2) experts se sont portés volontaires pour former un groupe restreint chargé d'examiner cette proposition et de remplir le tableau d'évaluation. </a:t>
            </a:r>
            <a:endParaRPr lang="fr-FR" sz="1800" dirty="0">
              <a:effectLst/>
              <a:latin typeface="Arial" panose="020B0604020202020204" pitchFamily="34" charset="0"/>
              <a:ea typeface="Arial" panose="020B0604020202020204" pitchFamily="34" charset="0"/>
            </a:endParaRPr>
          </a:p>
          <a:p>
            <a:r>
              <a:rPr lang="fr-FR" dirty="0"/>
              <a:t>Il s’en est suivi des échanges entres experts et le CAR SPAW notamment via </a:t>
            </a:r>
            <a:r>
              <a:rPr lang="fr-FR" dirty="0" err="1"/>
              <a:t>teamwork</a:t>
            </a:r>
            <a:endParaRPr lang="fr-FR" dirty="0"/>
          </a:p>
          <a:p>
            <a:endParaRPr lang="fr-FR" dirty="0"/>
          </a:p>
          <a:p>
            <a:r>
              <a:rPr lang="fr-FR" sz="1800" dirty="0">
                <a:effectLst/>
                <a:latin typeface="Times New Roman" panose="02020603050405020304" pitchFamily="18" charset="0"/>
                <a:ea typeface="Times New Roman" panose="02020603050405020304" pitchFamily="18" charset="0"/>
              </a:rPr>
              <a:t>Le 6 septembre 2022, trois (3) experts se sont réunis en ligne pour discuter de la proposition et on demandé des éléments complémentaires. L'Office français de la biodiversité (OFB) a transmis des éléments de réponse le 20 septembre 2022 permettant ainsi aux expert de terminer l</a:t>
            </a:r>
            <a:r>
              <a:rPr lang="fr-FR" sz="1200" dirty="0">
                <a:effectLst/>
                <a:latin typeface="Times New Roman" panose="02020603050405020304" pitchFamily="18" charset="0"/>
                <a:ea typeface="Times New Roman" panose="02020603050405020304" pitchFamily="18" charset="0"/>
              </a:rPr>
              <a:t>'évaluation. </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10</a:t>
            </a:fld>
            <a:endParaRPr lang="fr-FR"/>
          </a:p>
        </p:txBody>
      </p:sp>
    </p:spTree>
    <p:extLst>
      <p:ext uri="{BB962C8B-B14F-4D97-AF65-F5344CB8AC3E}">
        <p14:creationId xmlns:p14="http://schemas.microsoft.com/office/powerpoint/2010/main" val="219221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experts reconnaissent le grand intérêt de la proposition d'inscription du Parc Naturel Marin de Martinique et la qualité du dossier.</a:t>
            </a:r>
          </a:p>
          <a:p>
            <a:r>
              <a:rPr lang="fr-FR" dirty="0"/>
              <a:t> </a:t>
            </a:r>
          </a:p>
          <a:p>
            <a:r>
              <a:rPr lang="fr-FR" dirty="0"/>
              <a:t>Les experts confirment que les informations présentées dans la proposition soutiennent l'inscription du PNMM au titre du Protocole SPAW: </a:t>
            </a:r>
          </a:p>
          <a:p>
            <a:r>
              <a:rPr lang="fr-FR" dirty="0"/>
              <a:t>Les critères écologiques, culturels et socio-économiques sont pour la plupart conformes aux exigences. </a:t>
            </a:r>
          </a:p>
          <a:p>
            <a:r>
              <a:rPr lang="fr-FR" dirty="0"/>
              <a:t>Le cadres juridiques et le plan de gestion sont complets et sont soutenus par le gouvernement français ainsi que par un organisme de gestion disposant des moyens nécessaires pour leur mise en œuvre.</a:t>
            </a:r>
          </a:p>
          <a:p>
            <a:r>
              <a:rPr lang="fr-FR" dirty="0"/>
              <a:t>Et Ils salut la présence d’une liste de mesures et d'indicateurs permettant d'évaluer l'efficacité de la gestion.</a:t>
            </a:r>
          </a:p>
          <a:p>
            <a:endParaRPr lang="fr-FR" dirty="0"/>
          </a:p>
          <a:p>
            <a:r>
              <a:rPr lang="fr-FR" dirty="0"/>
              <a:t>Pour aller plus loin, les experts sont d'avis qu’il conviendrait de développer les aspects écologiques (rareté, naturalité, diversité, connectivité et résilience) du dossier.</a:t>
            </a:r>
          </a:p>
          <a:p>
            <a:r>
              <a:rPr lang="fr-FR" dirty="0"/>
              <a:t>Et ils suggèrent également mieux expliciter l’alignement entre les objectifs du naturel de </a:t>
            </a:r>
            <a:r>
              <a:rPr lang="fr-FR" dirty="0" err="1"/>
              <a:t>martinique</a:t>
            </a:r>
            <a:r>
              <a:rPr lang="fr-FR" dirty="0"/>
              <a:t> et les objectifs de conservation des réserves naturelles, la protection des habitats spécifiques et des espèces vulnérables ainsi que la réduction des menaces et la résilience des processus écologiques.</a:t>
            </a:r>
          </a:p>
          <a:p>
            <a:endParaRPr lang="fr-FR" dirty="0"/>
          </a:p>
          <a:p>
            <a:r>
              <a:rPr lang="fr-FR" dirty="0"/>
              <a:t>En conclusion : Les experts recommandent de soutenir pleinement la proposition de la France d'inclure le Parc Naturel Marin de la Martinique comme site classé SPAW.</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11</a:t>
            </a:fld>
            <a:endParaRPr lang="fr-FR"/>
          </a:p>
        </p:txBody>
      </p:sp>
    </p:spTree>
    <p:extLst>
      <p:ext uri="{BB962C8B-B14F-4D97-AF65-F5344CB8AC3E}">
        <p14:creationId xmlns:p14="http://schemas.microsoft.com/office/powerpoint/2010/main" val="70338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sz="1800" dirty="0">
                <a:effectLst/>
                <a:latin typeface="Times New Roman" panose="02020603050405020304" pitchFamily="18" charset="0"/>
                <a:ea typeface="Times New Roman" panose="02020603050405020304" pitchFamily="18" charset="0"/>
              </a:rPr>
              <a:t>Le 6 octobre 2022, une réunion virtuelle de lancement avec les experts du GT PA a été organisée par le CAR-SPAW pour lancer la tâche 3, révision de la procédures permettant aux parties contractantes de nominer un nouvel aire protéger pour être listé SPAW. Un premier travail collectif a été initié mais reste inabouti et devrait et poursuivi lors de la prochaine biennale.</a:t>
            </a:r>
          </a:p>
          <a:p>
            <a:pPr marL="285750" indent="-285750" algn="just">
              <a:lnSpc>
                <a:spcPct val="115000"/>
              </a:lnSpc>
              <a:spcAft>
                <a:spcPts val="600"/>
              </a:spcAft>
              <a:buFont typeface="Arial" panose="020B0604020202020204" pitchFamily="34" charset="0"/>
              <a:buChar char="•"/>
            </a:pPr>
            <a:r>
              <a:rPr lang="fr-FR" sz="1800" dirty="0">
                <a:effectLst/>
                <a:latin typeface="Times New Roman" panose="02020603050405020304" pitchFamily="18" charset="0"/>
                <a:ea typeface="Times New Roman" panose="02020603050405020304" pitchFamily="18" charset="0"/>
              </a:rPr>
              <a:t>Au cours de la réunion, tous les experts ont convenu que le format de candidature actuel est trop compliqué et ont suggéré de revoir certains des critères pour simplifier le processus.</a:t>
            </a:r>
            <a:endParaRPr lang="fr-FR" sz="1800" dirty="0">
              <a:effectLst/>
              <a:latin typeface="Arial" panose="020B0604020202020204" pitchFamily="34" charset="0"/>
              <a:ea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800" dirty="0">
                <a:effectLst/>
                <a:latin typeface="Times New Roman" panose="02020603050405020304" pitchFamily="18" charset="0"/>
                <a:ea typeface="Times New Roman" panose="02020603050405020304" pitchFamily="18" charset="0"/>
              </a:rPr>
              <a:t>Tous les experts ont convenu que la consolidation du réseau SPAW et la révision du processus d'inscription sont deux éléments liés conformément à l'article 7 du protocole SPAW. Travailler sur ce sujet sera une première étape pour rendre le processus d'inscription plus complet.</a:t>
            </a:r>
          </a:p>
          <a:p>
            <a:pPr marL="285750" indent="-285750" algn="just">
              <a:lnSpc>
                <a:spcPct val="115000"/>
              </a:lnSpc>
              <a:spcAft>
                <a:spcPts val="600"/>
              </a:spcAft>
              <a:buFont typeface="Arial" panose="020B0604020202020204" pitchFamily="34" charset="0"/>
              <a:buChar char="•"/>
            </a:pPr>
            <a:r>
              <a:rPr lang="fr-FR" sz="1800" dirty="0">
                <a:effectLst/>
                <a:latin typeface="Times New Roman" panose="02020603050405020304" pitchFamily="18" charset="0"/>
                <a:ea typeface="Times New Roman" panose="02020603050405020304" pitchFamily="18" charset="0"/>
              </a:rPr>
              <a:t>Il reste important de définir ce qu’il est attendu du réseau des aires protégées SPAW pour définir une procédure de nomination et d’évaluation plus adaptée.</a:t>
            </a:r>
            <a:endParaRPr lang="fr-FR" sz="1800" dirty="0">
              <a:effectLst/>
              <a:latin typeface="Arial" panose="020B0604020202020204" pitchFamily="34" charset="0"/>
              <a:ea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12</a:t>
            </a:fld>
            <a:endParaRPr lang="fr-FR"/>
          </a:p>
        </p:txBody>
      </p:sp>
    </p:spTree>
    <p:extLst>
      <p:ext uri="{BB962C8B-B14F-4D97-AF65-F5344CB8AC3E}">
        <p14:creationId xmlns:p14="http://schemas.microsoft.com/office/powerpoint/2010/main" val="424735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La tâche 2 a été menée par un Martha Prada consultante du secrétariat SPAW qui a été soutenu par le CAR-SPAW et les experts du GT AP. Deux documents regroupant des options vous ont été </a:t>
            </a:r>
            <a:r>
              <a:rPr lang="fr-FR" sz="1800" dirty="0" err="1">
                <a:effectLst/>
                <a:latin typeface="Times New Roman" panose="02020603050405020304" pitchFamily="18" charset="0"/>
                <a:ea typeface="Times New Roman" panose="02020603050405020304" pitchFamily="18" charset="0"/>
              </a:rPr>
              <a:t>presenté</a:t>
            </a:r>
            <a:r>
              <a:rPr lang="fr-FR" sz="1800" dirty="0">
                <a:effectLst/>
                <a:latin typeface="Times New Roman" panose="02020603050405020304" pitchFamily="18" charset="0"/>
                <a:ea typeface="Times New Roman" panose="02020603050405020304" pitchFamily="18" charset="0"/>
              </a:rPr>
              <a:t> précédemment.</a:t>
            </a:r>
          </a:p>
          <a:p>
            <a:pPr marL="0" indent="0">
              <a:buNone/>
            </a:pPr>
            <a:r>
              <a:rPr lang="fr-FR" sz="1800" dirty="0">
                <a:effectLst/>
                <a:latin typeface="Times New Roman" panose="02020603050405020304" pitchFamily="18" charset="0"/>
                <a:ea typeface="Times New Roman" panose="02020603050405020304" pitchFamily="18" charset="0"/>
              </a:rPr>
              <a:t>Une première version du document présentant les options du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 a été partagée avec les experts du groupe de travail aires protégées  pour analyse le 1er août 2022. Le 2 septembre 2022, une réunion en ligne a été organisée par Mme Prada et le CAR PAW. Durant cette </a:t>
            </a:r>
            <a:r>
              <a:rPr lang="fr-FR" sz="1800" dirty="0" err="1">
                <a:effectLst/>
                <a:latin typeface="Times New Roman" panose="02020603050405020304" pitchFamily="18" charset="0"/>
                <a:ea typeface="Times New Roman" panose="02020603050405020304" pitchFamily="18" charset="0"/>
              </a:rPr>
              <a:t>reunion</a:t>
            </a:r>
            <a:r>
              <a:rPr lang="fr-FR" sz="1800" dirty="0">
                <a:effectLst/>
                <a:latin typeface="Times New Roman" panose="02020603050405020304" pitchFamily="18" charset="0"/>
                <a:ea typeface="Times New Roman" panose="02020603050405020304" pitchFamily="18" charset="0"/>
              </a:rPr>
              <a:t> les experts du GT AP seul le document présentant les options du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 a été discuté. </a:t>
            </a:r>
          </a:p>
          <a:p>
            <a:pPr marR="4445" algn="just">
              <a:lnSpc>
                <a:spcPct val="95000"/>
              </a:lnSpc>
              <a:spcBef>
                <a:spcPts val="1140"/>
              </a:spcBef>
              <a:spcAft>
                <a:spcPts val="600"/>
              </a:spcAft>
            </a:pPr>
            <a:endParaRPr lang="fr-FR" sz="1800" dirty="0">
              <a:effectLst/>
              <a:latin typeface="Times New Roman" panose="02020603050405020304" pitchFamily="18" charset="0"/>
              <a:ea typeface="Times New Roman" panose="02020603050405020304" pitchFamily="18" charset="0"/>
            </a:endParaRPr>
          </a:p>
          <a:p>
            <a:pPr marR="4445" algn="just">
              <a:lnSpc>
                <a:spcPct val="95000"/>
              </a:lnSpc>
              <a:spcBef>
                <a:spcPts val="1140"/>
              </a:spcBef>
              <a:spcAft>
                <a:spcPts val="600"/>
              </a:spcAft>
            </a:pPr>
            <a:r>
              <a:rPr lang="fr-FR" sz="1800" dirty="0">
                <a:effectLst/>
                <a:latin typeface="Times New Roman" panose="02020603050405020304" pitchFamily="18" charset="0"/>
                <a:ea typeface="Times New Roman" panose="02020603050405020304" pitchFamily="18" charset="0"/>
              </a:rPr>
              <a:t>Trois (3) experts ont participé à cette réunion et ont souligné l'importance de concentrer les efforts sur les actions qui peuvent être réalisées de manière réaliste avec des fonds limités. Ils ont également appuyé la nécessité de garantir une approche ascendante afin de mieux prendre en compte les besoins des gestionnaires d'AMP dans le processus d'évaluation.</a:t>
            </a:r>
          </a:p>
          <a:p>
            <a:pPr marR="4445" algn="just">
              <a:lnSpc>
                <a:spcPct val="95000"/>
              </a:lnSpc>
              <a:spcBef>
                <a:spcPts val="1140"/>
              </a:spcBef>
              <a:spcAft>
                <a:spcPts val="600"/>
              </a:spcAft>
            </a:pPr>
            <a:endParaRPr lang="fr-FR" sz="1800" dirty="0">
              <a:effectLst/>
              <a:latin typeface="Times New Roman" panose="02020603050405020304" pitchFamily="18" charset="0"/>
              <a:ea typeface="Times New Roman" panose="02020603050405020304" pitchFamily="18" charset="0"/>
            </a:endParaRPr>
          </a:p>
          <a:p>
            <a:pPr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.Un (1) expert suggère de définir une vision commune et des objectifs clairs pour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a:t>
            </a:r>
            <a:endParaRPr lang="fr-FR" sz="1800" dirty="0">
              <a:effectLst/>
              <a:latin typeface="Arial" panose="020B0604020202020204" pitchFamily="34" charset="0"/>
              <a:ea typeface="Times New Roman" panose="02020603050405020304" pitchFamily="18" charset="0"/>
            </a:endParaRPr>
          </a:p>
          <a:p>
            <a:pPr algn="just">
              <a:lnSpc>
                <a:spcPct val="115000"/>
              </a:lnSpc>
              <a:spcAft>
                <a:spcPts val="600"/>
              </a:spcAft>
            </a:pPr>
            <a:endParaRPr lang="fr-FR" sz="1800" dirty="0">
              <a:effectLst/>
              <a:latin typeface="Arial" panose="020B0604020202020204" pitchFamily="34" charset="0"/>
              <a:ea typeface="Times New Roman" panose="02020603050405020304" pitchFamily="18" charset="0"/>
            </a:endParaRPr>
          </a:p>
          <a:p>
            <a:pPr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Les experts ont également souligné la nécessité de s’appuyer sur les travaux préalablement fait afin de pouvoir poursuivre le travail d’évaluations et de recommandations concernant le réseau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 (UNEP(DEPI)/CAR WG42/INF.41 Add.1).</a:t>
            </a:r>
            <a:endParaRPr lang="fr-FR" sz="1800" dirty="0">
              <a:effectLst/>
              <a:latin typeface="Arial" panose="020B0604020202020204" pitchFamily="34" charset="0"/>
              <a:ea typeface="Arial" panose="020B0604020202020204" pitchFamily="34" charset="0"/>
            </a:endParaRPr>
          </a:p>
          <a:p>
            <a:pPr marL="98425"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 </a:t>
            </a:r>
            <a:endParaRPr lang="fr-FR" sz="1800" dirty="0">
              <a:effectLst/>
              <a:latin typeface="Arial" panose="020B0604020202020204" pitchFamily="34" charset="0"/>
              <a:ea typeface="Arial" panose="020B0604020202020204" pitchFamily="34" charset="0"/>
            </a:endParaRPr>
          </a:p>
          <a:p>
            <a:pPr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Les experts </a:t>
            </a:r>
            <a:r>
              <a:rPr lang="fr-FR" sz="1800" dirty="0" err="1">
                <a:effectLst/>
                <a:latin typeface="Times New Roman" panose="02020603050405020304" pitchFamily="18" charset="0"/>
                <a:ea typeface="Times New Roman" panose="02020603050405020304" pitchFamily="18" charset="0"/>
              </a:rPr>
              <a:t>suggére</a:t>
            </a:r>
            <a:r>
              <a:rPr lang="fr-FR" sz="1800" dirty="0">
                <a:effectLst/>
                <a:latin typeface="Times New Roman" panose="02020603050405020304" pitchFamily="18" charset="0"/>
                <a:ea typeface="Times New Roman" panose="02020603050405020304" pitchFamily="18" charset="0"/>
              </a:rPr>
              <a:t> de baser les recommandations sur le retour d'information et les besoins des membres du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 (en particulier les gestionnaires de AMP inscrites sur la liste SPAW) par le biais d'une approche ascendante qui a déjà commencé lors de la précédente évaluation du réseau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 (UNEP(DEPI)/CAR WG42/INF.41 Add.1). Cela permettra d'obtenir une image plus claire du programme d'action prioritaire du réseau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a:t>
            </a:r>
            <a:endParaRPr lang="fr-FR" sz="1800" dirty="0">
              <a:effectLst/>
              <a:latin typeface="Arial" panose="020B0604020202020204" pitchFamily="34" charset="0"/>
              <a:ea typeface="Arial" panose="020B0604020202020204" pitchFamily="34" charset="0"/>
            </a:endParaRPr>
          </a:p>
          <a:p>
            <a:pPr marL="98425"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 </a:t>
            </a:r>
            <a:endParaRPr lang="fr-FR" sz="1800" dirty="0">
              <a:effectLst/>
              <a:latin typeface="Arial" panose="020B0604020202020204" pitchFamily="34" charset="0"/>
              <a:ea typeface="Arial" panose="020B0604020202020204" pitchFamily="34" charset="0"/>
            </a:endParaRPr>
          </a:p>
          <a:p>
            <a:pPr algn="just">
              <a:lnSpc>
                <a:spcPct val="115000"/>
              </a:lnSpc>
              <a:spcAft>
                <a:spcPts val="600"/>
              </a:spcAft>
            </a:pPr>
            <a:r>
              <a:rPr lang="fr-FR" sz="1800" dirty="0">
                <a:effectLst/>
                <a:latin typeface="Times New Roman" panose="02020603050405020304" pitchFamily="18" charset="0"/>
                <a:ea typeface="Times New Roman" panose="02020603050405020304" pitchFamily="18" charset="0"/>
              </a:rPr>
              <a:t>Les experts ont également souligné le rôle très important du réseau </a:t>
            </a:r>
            <a:r>
              <a:rPr lang="fr-FR" sz="1800" dirty="0" err="1">
                <a:effectLst/>
                <a:latin typeface="Times New Roman" panose="02020603050405020304" pitchFamily="18" charset="0"/>
                <a:ea typeface="Times New Roman" panose="02020603050405020304" pitchFamily="18" charset="0"/>
              </a:rPr>
              <a:t>CaMPAM</a:t>
            </a:r>
            <a:r>
              <a:rPr lang="fr-FR" sz="1800" dirty="0">
                <a:effectLst/>
                <a:latin typeface="Times New Roman" panose="02020603050405020304" pitchFamily="18" charset="0"/>
                <a:ea typeface="Times New Roman" panose="02020603050405020304" pitchFamily="18" charset="0"/>
              </a:rPr>
              <a:t> dans la région. Ce rôle doit être unique, non redondant et en accord avec les actions déjà initiées dans la région à travers plusieurs réseaux tels que MPA </a:t>
            </a:r>
            <a:r>
              <a:rPr lang="fr-FR" sz="1800" dirty="0" err="1">
                <a:effectLst/>
                <a:latin typeface="Times New Roman" panose="02020603050405020304" pitchFamily="18" charset="0"/>
                <a:ea typeface="Times New Roman" panose="02020603050405020304" pitchFamily="18" charset="0"/>
              </a:rPr>
              <a:t>Connect</a:t>
            </a:r>
            <a:r>
              <a:rPr lang="fr-FR" sz="1800" dirty="0">
                <a:effectLst/>
                <a:latin typeface="Times New Roman" panose="02020603050405020304" pitchFamily="18" charset="0"/>
                <a:ea typeface="Times New Roman" panose="02020603050405020304" pitchFamily="18" charset="0"/>
              </a:rPr>
              <a:t>, la Dutch Caribbean Nature Alliance, et </a:t>
            </a:r>
            <a:r>
              <a:rPr lang="fr-FR" sz="1800" dirty="0" err="1">
                <a:effectLst/>
                <a:latin typeface="Times New Roman" panose="02020603050405020304" pitchFamily="18" charset="0"/>
                <a:ea typeface="Times New Roman" panose="02020603050405020304" pitchFamily="18" charset="0"/>
              </a:rPr>
              <a:t>Biopama</a:t>
            </a:r>
            <a:r>
              <a:rPr lang="fr-FR" sz="1800" dirty="0">
                <a:effectLst/>
                <a:latin typeface="Times New Roman" panose="02020603050405020304" pitchFamily="18" charset="0"/>
                <a:ea typeface="Times New Roman" panose="02020603050405020304" pitchFamily="18" charset="0"/>
              </a:rPr>
              <a:t>, entre autres, garantissant une collaboration et une coordination plus fortes, menant à une efficacité accrue des AMP face à des défis croissants.</a:t>
            </a:r>
            <a:endParaRPr lang="fr-FR" sz="1800" dirty="0">
              <a:effectLst/>
              <a:latin typeface="Arial" panose="020B0604020202020204" pitchFamily="34" charset="0"/>
              <a:ea typeface="Arial" panose="020B0604020202020204" pitchFamily="34" charset="0"/>
            </a:endParaRPr>
          </a:p>
          <a:p>
            <a:pPr marR="4445" algn="just">
              <a:lnSpc>
                <a:spcPct val="95000"/>
              </a:lnSpc>
              <a:spcBef>
                <a:spcPts val="1140"/>
              </a:spcBef>
              <a:spcAft>
                <a:spcPts val="600"/>
              </a:spcAft>
            </a:pPr>
            <a:endParaRPr lang="fr-FR" sz="1800" dirty="0">
              <a:effectLst/>
              <a:latin typeface="Times New Roman" panose="02020603050405020304" pitchFamily="18" charset="0"/>
              <a:ea typeface="Times New Roman" panose="02020603050405020304" pitchFamily="18" charset="0"/>
            </a:endParaRPr>
          </a:p>
          <a:p>
            <a:pPr marL="0" marR="4445" lvl="0" indent="0" algn="just" defTabSz="914400" rtl="0" eaLnBrk="1" fontAlgn="auto" latinLnBrk="0" hangingPunct="1">
              <a:lnSpc>
                <a:spcPct val="95000"/>
              </a:lnSpc>
              <a:spcBef>
                <a:spcPts val="1140"/>
              </a:spcBef>
              <a:spcAft>
                <a:spcPts val="600"/>
              </a:spcAft>
              <a:buClrTx/>
              <a:buSzTx/>
              <a:buFontTx/>
              <a:buNone/>
              <a:tabLst/>
              <a:defRPr/>
            </a:pPr>
            <a:r>
              <a:rPr lang="fr-FR" sz="1800" dirty="0">
                <a:effectLst/>
                <a:latin typeface="Times New Roman" panose="02020603050405020304" pitchFamily="18" charset="0"/>
                <a:ea typeface="Times New Roman" panose="02020603050405020304" pitchFamily="18" charset="0"/>
              </a:rPr>
              <a:t>Le 22 août 2022, la première version du document relatif aux options de connectivité a été téléchargée sur Google Drive pour être examinée par les experts.</a:t>
            </a:r>
          </a:p>
          <a:p>
            <a:pPr marR="4445" algn="just">
              <a:lnSpc>
                <a:spcPct val="95000"/>
              </a:lnSpc>
              <a:spcBef>
                <a:spcPts val="1140"/>
              </a:spcBef>
              <a:spcAft>
                <a:spcPts val="600"/>
              </a:spcAft>
            </a:pPr>
            <a:endParaRPr lang="fr-FR" sz="1800" dirty="0">
              <a:effectLst/>
              <a:latin typeface="Times New Roman" panose="02020603050405020304" pitchFamily="18" charset="0"/>
              <a:ea typeface="Times New Roman" panose="02020603050405020304" pitchFamily="18" charset="0"/>
            </a:endParaRPr>
          </a:p>
          <a:p>
            <a:pPr marL="0" marR="4445" lvl="0" indent="0" algn="just" defTabSz="914400" rtl="0" eaLnBrk="1" fontAlgn="auto" latinLnBrk="0" hangingPunct="1">
              <a:lnSpc>
                <a:spcPct val="95000"/>
              </a:lnSpc>
              <a:spcBef>
                <a:spcPts val="1140"/>
              </a:spcBef>
              <a:spcAft>
                <a:spcPts val="600"/>
              </a:spcAft>
              <a:buClrTx/>
              <a:buSzTx/>
              <a:buFontTx/>
              <a:buNone/>
              <a:tabLst/>
              <a:defRPr/>
            </a:pPr>
            <a:r>
              <a:rPr lang="fr-FR" sz="1800" dirty="0">
                <a:effectLst/>
                <a:latin typeface="Times New Roman" panose="02020603050405020304" pitchFamily="18" charset="0"/>
                <a:ea typeface="Times New Roman" panose="02020603050405020304" pitchFamily="18" charset="0"/>
              </a:rPr>
              <a:t>En raison de contraintes de temps, le processus de consultation avec le GT AP n'a pas permis d'organiser une deuxième réunion en ligne. Les experts ont également suggéré que pour un processus consultatif plus fort, il sera nécessaire d'ouvrir de nouvelles opportunités pour une participation approfondie de la plupart des experts du GT AP et peut-être d'envisager d’inclure dans la discussion des partenaires clés supplémentaires. </a:t>
            </a:r>
            <a:endParaRPr lang="fr-FR" sz="1800" dirty="0">
              <a:effectLst/>
              <a:latin typeface="Arial" panose="020B0604020202020204" pitchFamily="34" charset="0"/>
              <a:ea typeface="Arial" panose="020B0604020202020204" pitchFamily="34" charset="0"/>
            </a:endParaRPr>
          </a:p>
          <a:p>
            <a:pPr marR="4445" algn="just">
              <a:lnSpc>
                <a:spcPct val="95000"/>
              </a:lnSpc>
              <a:spcBef>
                <a:spcPts val="1140"/>
              </a:spcBef>
              <a:spcAft>
                <a:spcPts val="600"/>
              </a:spcAft>
            </a:pPr>
            <a:endParaRPr lang="fr-FR" sz="1800" dirty="0">
              <a:effectLst/>
              <a:latin typeface="Times New Roman" panose="02020603050405020304" pitchFamily="18" charset="0"/>
              <a:ea typeface="Times New Roman" panose="02020603050405020304" pitchFamily="18" charset="0"/>
            </a:endParaRPr>
          </a:p>
          <a:p>
            <a:pPr marR="4445" algn="just">
              <a:lnSpc>
                <a:spcPct val="95000"/>
              </a:lnSpc>
              <a:spcBef>
                <a:spcPts val="1140"/>
              </a:spcBef>
              <a:spcAft>
                <a:spcPts val="600"/>
              </a:spcAft>
            </a:pPr>
            <a:endParaRPr lang="fr-FR" sz="1800" dirty="0">
              <a:effectLst/>
              <a:latin typeface="Arial" panose="020B0604020202020204" pitchFamily="34" charset="0"/>
              <a:ea typeface="Arial" panose="020B0604020202020204" pitchFamily="34" charset="0"/>
            </a:endParaRPr>
          </a:p>
          <a:p>
            <a:pPr marR="4445" algn="just">
              <a:lnSpc>
                <a:spcPct val="95000"/>
              </a:lnSpc>
              <a:spcBef>
                <a:spcPts val="1140"/>
              </a:spcBef>
              <a:spcAft>
                <a:spcPts val="600"/>
              </a:spcAft>
            </a:pPr>
            <a:endParaRPr lang="fr-FR" sz="1800" dirty="0">
              <a:effectLst/>
              <a:latin typeface="Arial" panose="020B0604020202020204" pitchFamily="34" charset="0"/>
              <a:ea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13</a:t>
            </a:fld>
            <a:endParaRPr lang="fr-FR"/>
          </a:p>
        </p:txBody>
      </p:sp>
    </p:spTree>
    <p:extLst>
      <p:ext uri="{BB962C8B-B14F-4D97-AF65-F5344CB8AC3E}">
        <p14:creationId xmlns:p14="http://schemas.microsoft.com/office/powerpoint/2010/main" val="244675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 cette fin de biennale et faisant suite aux groupe de travail nous avons pris la liberté de soumettre un document de satisfaction aux experts.</a:t>
            </a:r>
          </a:p>
          <a:p>
            <a:r>
              <a:rPr lang="fr-FR" dirty="0"/>
              <a:t>Nous tenons a remercier les experts qui ont pris le temps de répondre a ce questionnaire qui nous permets d’identifier les points d’amélioration dans l’organisation et l’accompagnement des groupes de travail.</a:t>
            </a:r>
          </a:p>
          <a:p>
            <a:r>
              <a:rPr lang="fr-FR" dirty="0"/>
              <a:t>Les résultats sur le graphique représentent que le voit ici sont une compilations des avis des experts tout groupe de travail confondu et vous a déjà était présenté par lucile </a:t>
            </a:r>
            <a:r>
              <a:rPr lang="fr-FR" dirty="0" err="1"/>
              <a:t>Rossin</a:t>
            </a:r>
            <a:r>
              <a:rPr lang="fr-FR" dirty="0"/>
              <a:t> </a:t>
            </a:r>
            <a:r>
              <a:rPr lang="fr-FR" dirty="0" err="1"/>
              <a:t>precedememnt</a:t>
            </a:r>
            <a:r>
              <a:rPr lang="fr-FR" dirty="0"/>
              <a:t> donc je ne vais pas revenir sur l’analyse de ce graphique mais seulement souligner qu’en ce qui concerne le groupe de travail aire protégée nous avons clairement noté qu’il existe un besoin fort de revoir ce qui est attendus des aires protégés SPAW pour ensuite revoir la procédure d’inscription et d’analyse des aires protégées SPAW.</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14</a:t>
            </a:fld>
            <a:endParaRPr lang="fr-FR"/>
          </a:p>
        </p:txBody>
      </p:sp>
    </p:spTree>
    <p:extLst>
      <p:ext uri="{BB962C8B-B14F-4D97-AF65-F5344CB8AC3E}">
        <p14:creationId xmlns:p14="http://schemas.microsoft.com/office/powerpoint/2010/main" val="174505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propose une présentation de maximum 15 min qui permettra de revenir sur le cadre de travail du groupe de travail aires protégées et le fonctionnement du groupe durant cette biennale. Je vous propose ensuite de vous présenter un résumé des principaux travaux et avis du groupe de travail pour chacune des taches pour lequel le STAC 9 les a mandaté</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2</a:t>
            </a:fld>
            <a:endParaRPr lang="fr-FR"/>
          </a:p>
        </p:txBody>
      </p:sp>
    </p:spTree>
    <p:extLst>
      <p:ext uri="{BB962C8B-B14F-4D97-AF65-F5344CB8AC3E}">
        <p14:creationId xmlns:p14="http://schemas.microsoft.com/office/powerpoint/2010/main" val="14841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tabLst>
                <a:tab pos="228600" algn="l"/>
              </a:tabLst>
            </a:pPr>
            <a:r>
              <a:rPr lang="fr-FR" sz="1800" dirty="0">
                <a:solidFill>
                  <a:srgbClr val="000000"/>
                </a:solidFill>
                <a:effectLst/>
                <a:latin typeface="Times New Roman" panose="02020603050405020304" pitchFamily="18" charset="0"/>
                <a:ea typeface="Times New Roman" panose="02020603050405020304" pitchFamily="18" charset="0"/>
              </a:rPr>
              <a:t>1 La première réunion des Parties Contractantes du protocole SPAW, à La Havane, Cuba (24-25 septembre 2001), dans sa décision I.7, a attribué </a:t>
            </a:r>
            <a:r>
              <a:rPr lang="fr-FR" sz="1800" i="1" dirty="0">
                <a:solidFill>
                  <a:srgbClr val="000000"/>
                </a:solidFill>
                <a:effectLst/>
                <a:latin typeface="Times New Roman" panose="02020603050405020304" pitchFamily="18" charset="0"/>
                <a:ea typeface="Times New Roman" panose="02020603050405020304" pitchFamily="18" charset="0"/>
              </a:rPr>
              <a:t>"des mandats spécifiques au STAC (Comité consultatif scientifique et technique) pour la création de Groupes de Travail </a:t>
            </a:r>
            <a:r>
              <a:rPr lang="fr-FR" sz="1800" dirty="0">
                <a:solidFill>
                  <a:srgbClr val="000000"/>
                </a:solidFill>
                <a:effectLst/>
                <a:latin typeface="Times New Roman" panose="02020603050405020304" pitchFamily="18" charset="0"/>
                <a:ea typeface="Times New Roman" panose="02020603050405020304" pitchFamily="18" charset="0"/>
              </a:rPr>
              <a:t>ad hoc</a:t>
            </a:r>
            <a:r>
              <a:rPr lang="fr-FR" sz="1800" i="1" dirty="0">
                <a:solidFill>
                  <a:srgbClr val="000000"/>
                </a:solidFill>
                <a:effectLst/>
                <a:latin typeface="Times New Roman" panose="02020603050405020304" pitchFamily="18" charset="0"/>
                <a:ea typeface="Times New Roman" panose="02020603050405020304" pitchFamily="18" charset="0"/>
              </a:rPr>
              <a:t> pour traiter les thèmes qui, en raison de leur complexité ou de leur niveau de spécialisation, nécessitent [une attention particulière]. Ces groupes devraient présenter des rapports sur leurs travaux au STAC".</a:t>
            </a:r>
            <a:br>
              <a:rPr lang="fr-FR" sz="1800" dirty="0">
                <a:solidFill>
                  <a:srgbClr val="000000"/>
                </a:solidFill>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pPr algn="l">
              <a:tabLst>
                <a:tab pos="228600" algn="l"/>
              </a:tabLst>
            </a:pPr>
            <a:r>
              <a:rPr lang="fr-FR" sz="1800" dirty="0">
                <a:effectLst/>
                <a:latin typeface="Times New Roman" panose="02020603050405020304" pitchFamily="18" charset="0"/>
                <a:ea typeface="Times New Roman" panose="02020603050405020304" pitchFamily="18" charset="0"/>
              </a:rPr>
              <a:t>2 Depuis </a:t>
            </a:r>
            <a:r>
              <a:rPr lang="fr-FR" sz="1800" dirty="0">
                <a:solidFill>
                  <a:srgbClr val="000000"/>
                </a:solidFill>
                <a:effectLst/>
                <a:latin typeface="Times New Roman" panose="02020603050405020304" pitchFamily="18" charset="0"/>
                <a:ea typeface="Times New Roman" panose="02020603050405020304" pitchFamily="18" charset="0"/>
              </a:rPr>
              <a:t>décembre 2021, quatre Groupes de Travail </a:t>
            </a:r>
            <a:r>
              <a:rPr lang="fr-FR" sz="1800" i="1" dirty="0">
                <a:solidFill>
                  <a:srgbClr val="000000"/>
                </a:solidFill>
                <a:effectLst/>
                <a:latin typeface="Times New Roman" panose="02020603050405020304" pitchFamily="18" charset="0"/>
                <a:ea typeface="Times New Roman" panose="02020603050405020304" pitchFamily="18" charset="0"/>
              </a:rPr>
              <a:t>ad hoc</a:t>
            </a:r>
            <a:r>
              <a:rPr lang="fr-FR" sz="1800" dirty="0">
                <a:solidFill>
                  <a:srgbClr val="000000"/>
                </a:solidFill>
                <a:effectLst/>
                <a:latin typeface="Times New Roman" panose="02020603050405020304" pitchFamily="18" charset="0"/>
                <a:ea typeface="Times New Roman" panose="02020603050405020304" pitchFamily="18" charset="0"/>
              </a:rPr>
              <a:t> de ce type, consacrés respectivement aux aires protégées, aux espèces, aux dérogations et aux sargasses, existent. Les Groupes de Travail sont établis par le STAC.  </a:t>
            </a:r>
            <a:r>
              <a:rPr lang="fr-FR" sz="1800" dirty="0">
                <a:effectLst/>
                <a:latin typeface="Times New Roman" panose="02020603050405020304" pitchFamily="18" charset="0"/>
                <a:ea typeface="Times New Roman" panose="02020603050405020304" pitchFamily="18" charset="0"/>
              </a:rPr>
              <a:t>Une fois créés, les Groupes de Travail peuvent rester actifs, sauf décision contraire du STAC. La durée d'un Groupe de Travail n'est pas limitée dans le temps, sauf décision contraire du STAC.</a:t>
            </a:r>
          </a:p>
          <a:p>
            <a:pPr algn="l">
              <a:tabLst>
                <a:tab pos="228600" algn="l"/>
              </a:tabLst>
            </a:pPr>
            <a:endParaRPr lang="fr-FR" sz="1800" dirty="0">
              <a:effectLst/>
              <a:latin typeface="Times New Roman" panose="02020603050405020304" pitchFamily="18" charset="0"/>
              <a:ea typeface="Times New Roman" panose="02020603050405020304" pitchFamily="18" charset="0"/>
            </a:endParaRPr>
          </a:p>
          <a:p>
            <a:pPr algn="l"/>
            <a:r>
              <a:rPr lang="fr-FR" sz="1800" dirty="0">
                <a:solidFill>
                  <a:srgbClr val="000000"/>
                </a:solidFill>
                <a:effectLst/>
                <a:latin typeface="Times New Roman" panose="02020603050405020304" pitchFamily="18" charset="0"/>
                <a:ea typeface="Times New Roman" panose="02020603050405020304" pitchFamily="18" charset="0"/>
              </a:rPr>
              <a:t> 3 </a:t>
            </a:r>
            <a:r>
              <a:rPr lang="fr-FR" sz="1800" dirty="0">
                <a:effectLst/>
                <a:latin typeface="Times New Roman" panose="02020603050405020304" pitchFamily="18" charset="0"/>
                <a:ea typeface="Times New Roman" panose="02020603050405020304" pitchFamily="18" charset="0"/>
              </a:rPr>
              <a:t>Les Groupes de Travail abordent des questions spécifiques identifiés par le STAC afin de faciliter la poursuite des discussions sur des sujets d'intérêt. les Parties Contractantes, soutenues par le CAR-SPAW et le Secrétariat doivent revoir et mettre à jour les tâches et les présidences des Groupes de Travail dans les 30 jours de chaque Conférence des Parties SPAW. </a:t>
            </a:r>
          </a:p>
          <a:p>
            <a:pPr marL="342900" indent="-342900" algn="l">
              <a:buAutoNum type="arabicPeriod" startAt="3"/>
              <a:tabLst>
                <a:tab pos="228600" algn="l"/>
              </a:tabLst>
            </a:pPr>
            <a:endParaRPr lang="fr-FR" sz="1800" dirty="0">
              <a:solidFill>
                <a:srgbClr val="000000"/>
              </a:solidFill>
              <a:effectLst/>
              <a:latin typeface="Times New Roman" panose="02020603050405020304" pitchFamily="18" charset="0"/>
              <a:ea typeface="Times New Roman" panose="02020603050405020304" pitchFamily="18" charset="0"/>
            </a:endParaRPr>
          </a:p>
          <a:p>
            <a:pPr marL="0" indent="0" algn="l">
              <a:buNone/>
              <a:tabLst>
                <a:tab pos="228600" algn="l"/>
              </a:tabLst>
            </a:pPr>
            <a:r>
              <a:rPr lang="fr-FR" sz="1800" dirty="0">
                <a:solidFill>
                  <a:srgbClr val="000000"/>
                </a:solidFill>
                <a:effectLst/>
                <a:latin typeface="Times New Roman" panose="02020603050405020304" pitchFamily="18" charset="0"/>
                <a:ea typeface="Times New Roman" panose="02020603050405020304" pitchFamily="18" charset="0"/>
              </a:rPr>
              <a:t>4 Les termes de référence définis par les Parties Contractants et approuvés en janvier 2022 définissent le fonctionnement de ces groupes de travail</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3</a:t>
            </a:fld>
            <a:endParaRPr lang="fr-FR"/>
          </a:p>
        </p:txBody>
      </p:sp>
    </p:spTree>
    <p:extLst>
      <p:ext uri="{BB962C8B-B14F-4D97-AF65-F5344CB8AC3E}">
        <p14:creationId xmlns:p14="http://schemas.microsoft.com/office/powerpoint/2010/main" val="221817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sz="1800" dirty="0">
                <a:solidFill>
                  <a:srgbClr val="000000"/>
                </a:solidFill>
                <a:effectLst/>
                <a:latin typeface="Times New Roman" panose="02020603050405020304" pitchFamily="18" charset="0"/>
                <a:ea typeface="Times New Roman" panose="02020603050405020304" pitchFamily="18" charset="0"/>
              </a:rPr>
              <a:t>Chaque Partie Contractante peut désigner jusqu’à 2 experts pour chaque Groupe de travail et c</a:t>
            </a:r>
            <a:r>
              <a:rPr lang="fr-FR" sz="1800" dirty="0">
                <a:effectLst/>
                <a:latin typeface="Times New Roman" panose="02020603050405020304" pitchFamily="18" charset="0"/>
                <a:ea typeface="Times New Roman" panose="02020603050405020304" pitchFamily="18" charset="0"/>
              </a:rPr>
              <a:t>haque observateur peut désigner 1 expert par Groupe de Travail, à condition que le nombre total d'experts observateurs ne dépasse pas le nombre de Parties Contractantes au Protocole SPAW. Le groupe de travail actuel sur les aires protégées est composé de 16 experts, 14 nommés par 7 pays et 2 nommés par des observateurs.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Tous les experts sont désignés ou invités en raison de leur compétence scientifique et/ou technique, de leur disponibilité et de leur volonté d'être réactifs, et de couvrir, dans toute la mesure du possible, l'étendue géographique et thématique du sujet traité. </a:t>
            </a:r>
            <a:endParaRPr lang="fr-FR" sz="1800" dirty="0">
              <a:effectLst/>
              <a:latin typeface="Times New Roman" panose="02020603050405020304" pitchFamily="18" charset="0"/>
              <a:ea typeface="Times New Roman" panose="02020603050405020304" pitchFamily="18" charset="0"/>
            </a:endParaRPr>
          </a:p>
          <a:p>
            <a:endParaRPr lang="fr-FR" sz="1800" dirty="0">
              <a:solidFill>
                <a:srgbClr val="000000"/>
              </a:solidFill>
              <a:effectLst/>
              <a:latin typeface="Times New Roman" panose="02020603050405020304" pitchFamily="18" charset="0"/>
            </a:endParaRPr>
          </a:p>
          <a:p>
            <a:r>
              <a:rPr lang="fr-FR" sz="1800" dirty="0">
                <a:solidFill>
                  <a:srgbClr val="000000"/>
                </a:solidFill>
                <a:effectLst/>
                <a:latin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Tous les experts participent à titre individuel et ne représentent pas les vues ou positions officielles des Parties Contractantes et des observateurs qui les ont désignés. </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4</a:t>
            </a:fld>
            <a:endParaRPr lang="fr-FR"/>
          </a:p>
        </p:txBody>
      </p:sp>
    </p:spTree>
    <p:extLst>
      <p:ext uri="{BB962C8B-B14F-4D97-AF65-F5344CB8AC3E}">
        <p14:creationId xmlns:p14="http://schemas.microsoft.com/office/powerpoint/2010/main" val="370287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tabLst>
                <a:tab pos="428625" algn="l"/>
              </a:tabLst>
            </a:pPr>
            <a:r>
              <a:rPr lang="fr-FR" sz="1200" dirty="0">
                <a:solidFill>
                  <a:srgbClr val="000000"/>
                </a:solidFill>
                <a:effectLst/>
                <a:latin typeface="Times New Roman" panose="02020603050405020304" pitchFamily="18" charset="0"/>
                <a:ea typeface="Times New Roman" panose="02020603050405020304" pitchFamily="18" charset="0"/>
              </a:rPr>
              <a:t>Pour cette biennale les taches définies par le STAC 9 sont les suivantes :</a:t>
            </a:r>
          </a:p>
          <a:p>
            <a:pPr algn="just">
              <a:tabLst>
                <a:tab pos="428625" algn="l"/>
              </a:tabLst>
            </a:pPr>
            <a:endParaRPr lang="fr-FR" sz="1200" dirty="0">
              <a:solidFill>
                <a:srgbClr val="000000"/>
              </a:solidFill>
              <a:effectLst/>
              <a:latin typeface="Times New Roman" panose="02020603050405020304" pitchFamily="18" charset="0"/>
              <a:ea typeface="Times New Roman" panose="02020603050405020304" pitchFamily="18" charset="0"/>
            </a:endParaRPr>
          </a:p>
          <a:p>
            <a:pPr algn="just">
              <a:tabLst>
                <a:tab pos="428625" algn="l"/>
              </a:tabLst>
            </a:pPr>
            <a:r>
              <a:rPr lang="fr-FR" sz="1200" dirty="0">
                <a:solidFill>
                  <a:srgbClr val="000000"/>
                </a:solidFill>
                <a:effectLst/>
                <a:latin typeface="Times New Roman" panose="02020603050405020304" pitchFamily="18" charset="0"/>
                <a:ea typeface="Times New Roman" panose="02020603050405020304" pitchFamily="18" charset="0"/>
              </a:rPr>
              <a:t>1 Examiner et fournir la base des recommandations sur les propositions des Parties Contractantes visant à ajouter de nouvelles zones protégées aux annexes du Protocole SPAW.</a:t>
            </a:r>
            <a:endParaRPr lang="fr-FR" sz="1100" dirty="0">
              <a:effectLst/>
              <a:latin typeface="Times New Roman" panose="02020603050405020304" pitchFamily="18" charset="0"/>
              <a:ea typeface="Times New Roman" panose="02020603050405020304" pitchFamily="18" charset="0"/>
            </a:endParaRPr>
          </a:p>
          <a:p>
            <a:pPr marL="914400" algn="just">
              <a:tabLst>
                <a:tab pos="841375" algn="l"/>
              </a:tabLs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algn="just"/>
            <a:r>
              <a:rPr lang="fr-FR" sz="1200" dirty="0">
                <a:solidFill>
                  <a:srgbClr val="000000"/>
                </a:solidFill>
                <a:effectLst/>
                <a:latin typeface="Times New Roman" panose="02020603050405020304" pitchFamily="18" charset="0"/>
                <a:ea typeface="Times New Roman" panose="02020603050405020304" pitchFamily="18" charset="0"/>
              </a:rPr>
              <a:t>2 Revoir si nécessaire la procédure par laquelle les Parties Contractantes peuvent proposer de nouvelles aires protégées à inscrire sur la liste des sites SPAW.</a:t>
            </a:r>
            <a:endParaRPr lang="fr-FR" sz="1100" dirty="0">
              <a:effectLst/>
              <a:latin typeface="Times New Roman" panose="02020603050405020304" pitchFamily="18" charset="0"/>
              <a:ea typeface="Times New Roman" panose="02020603050405020304" pitchFamily="18" charset="0"/>
            </a:endParaRPr>
          </a:p>
          <a:p>
            <a:pPr algn="just"/>
            <a:r>
              <a:rPr lang="fr-FR" sz="135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marL="0" lvl="0" indent="0" algn="just">
              <a:buFont typeface="OpenSymbol" panose="05010000000000000000" pitchFamily="2" charset="0"/>
              <a:buNone/>
              <a:tabLst>
                <a:tab pos="873760" algn="l"/>
              </a:tabLst>
            </a:pPr>
            <a:r>
              <a:rPr lang="fr-FR" sz="1200" dirty="0">
                <a:effectLst/>
                <a:latin typeface="Times New Roman" panose="02020603050405020304" pitchFamily="18" charset="0"/>
                <a:ea typeface="Times New Roman" panose="02020603050405020304" pitchFamily="18" charset="0"/>
                <a:cs typeface="OpenSymbol" panose="05010000000000000000" pitchFamily="2" charset="0"/>
              </a:rPr>
              <a:t>3 Examiner la proposition du gouvernement d'Aruba, en tant que partie du Royaume des Pays-Bas, d'inclure le </a:t>
            </a:r>
            <a:r>
              <a:rPr lang="fr-FR" sz="1200" i="1" dirty="0" err="1">
                <a:effectLst/>
                <a:latin typeface="Times New Roman" panose="02020603050405020304" pitchFamily="18" charset="0"/>
                <a:ea typeface="Times New Roman" panose="02020603050405020304" pitchFamily="18" charset="0"/>
                <a:cs typeface="OpenSymbol" panose="05010000000000000000" pitchFamily="2" charset="0"/>
              </a:rPr>
              <a:t>Parke</a:t>
            </a:r>
            <a:r>
              <a:rPr lang="fr-FR" sz="1200" i="1" dirty="0">
                <a:effectLst/>
                <a:latin typeface="Times New Roman" panose="02020603050405020304" pitchFamily="18" charset="0"/>
                <a:ea typeface="Times New Roman" panose="02020603050405020304" pitchFamily="18" charset="0"/>
                <a:cs typeface="OpenSymbol" panose="05010000000000000000" pitchFamily="2" charset="0"/>
              </a:rPr>
              <a:t> Marino Aruba</a:t>
            </a:r>
            <a:r>
              <a:rPr lang="fr-FR" sz="1200" dirty="0">
                <a:effectLst/>
                <a:latin typeface="Times New Roman" panose="02020603050405020304" pitchFamily="18" charset="0"/>
                <a:ea typeface="Times New Roman" panose="02020603050405020304" pitchFamily="18" charset="0"/>
                <a:cs typeface="OpenSymbol" panose="05010000000000000000" pitchFamily="2" charset="0"/>
              </a:rPr>
              <a:t> dans la liste des aires protégées SPAW pour les discussions futures du STAC10 et l'examen ultérieur de la COP12.</a:t>
            </a:r>
            <a:endParaRPr lang="fr-FR" sz="1100" dirty="0">
              <a:effectLst/>
              <a:latin typeface="Times New Roman" panose="02020603050405020304" pitchFamily="18" charset="0"/>
              <a:ea typeface="Times New Roman" panose="02020603050405020304" pitchFamily="18" charset="0"/>
              <a:cs typeface="OpenSymbol" panose="05010000000000000000" pitchFamily="2" charset="0"/>
            </a:endParaRPr>
          </a:p>
          <a:p>
            <a:pPr marL="914400" algn="just">
              <a:tabLst>
                <a:tab pos="873760" algn="l"/>
              </a:tabLst>
            </a:pPr>
            <a:r>
              <a:rPr lang="fr-FR" sz="1200" dirty="0">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marL="0" lvl="0" indent="0" algn="just">
              <a:buFont typeface="OpenSymbol" panose="05010000000000000000" pitchFamily="2" charset="0"/>
              <a:buNone/>
              <a:tabLst>
                <a:tab pos="873760" algn="l"/>
              </a:tabLst>
            </a:pPr>
            <a:r>
              <a:rPr lang="fr-FR" sz="1200" dirty="0">
                <a:effectLst/>
                <a:latin typeface="Times New Roman" panose="02020603050405020304" pitchFamily="18" charset="0"/>
                <a:ea typeface="Times New Roman" panose="02020603050405020304" pitchFamily="18" charset="0"/>
                <a:cs typeface="OpenSymbol" panose="05010000000000000000" pitchFamily="2" charset="0"/>
              </a:rPr>
              <a:t>4 En collaboration avec le Secrétariat et le CAR-SPAW, le cas échéant, examiner les recommandations présentées dans l'"Évaluation de l'impact et de l'efficacité de </a:t>
            </a:r>
            <a:r>
              <a:rPr lang="fr-FR" sz="1200" dirty="0" err="1">
                <a:effectLst/>
                <a:latin typeface="Times New Roman" panose="02020603050405020304" pitchFamily="18" charset="0"/>
                <a:ea typeface="Times New Roman" panose="02020603050405020304" pitchFamily="18" charset="0"/>
                <a:cs typeface="OpenSymbol" panose="05010000000000000000" pitchFamily="2" charset="0"/>
              </a:rPr>
              <a:t>CaMPAM</a:t>
            </a:r>
            <a:r>
              <a:rPr lang="fr-FR" sz="1200" dirty="0">
                <a:effectLst/>
                <a:latin typeface="Times New Roman" panose="02020603050405020304" pitchFamily="18" charset="0"/>
                <a:ea typeface="Times New Roman" panose="02020603050405020304" pitchFamily="18" charset="0"/>
                <a:cs typeface="OpenSymbol" panose="05010000000000000000" pitchFamily="2" charset="0"/>
              </a:rPr>
              <a:t>" (UNEP(DEPI)/CAR WG.42/INF.41 Add.1 ) et dans l'"Evaluation de la connectivité entre les zones protégées inscrites sur la liste SPAW pour guider le développement d'un réseau écologique fonctionnel d'aires protégées dans la région des Caraïbes" (UNEP(DEPI)/CAR WG.42/INF.10) et présenter un document d'options au STAC10 qui évalue la faisabilité de la mise en œuvre des recommandations et suggère des moyens possibles de le faire à court, moyen et long terme.</a:t>
            </a:r>
            <a:endParaRPr lang="fr-FR" sz="1100" dirty="0">
              <a:effectLst/>
              <a:latin typeface="Times New Roman" panose="02020603050405020304" pitchFamily="18" charset="0"/>
              <a:ea typeface="Times New Roman" panose="02020603050405020304" pitchFamily="18" charset="0"/>
              <a:cs typeface="OpenSymbol" panose="05010000000000000000" pitchFamily="2" charset="0"/>
            </a:endParaRPr>
          </a:p>
          <a:p>
            <a:pPr marL="914400" algn="just">
              <a:tabLst>
                <a:tab pos="873760" algn="l"/>
              </a:tabLst>
            </a:pPr>
            <a:r>
              <a:rPr lang="fr-FR" sz="1200" dirty="0">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marL="0" lvl="0" indent="0" algn="just">
              <a:buFont typeface="OpenSymbol" panose="05010000000000000000" pitchFamily="2" charset="0"/>
              <a:buNone/>
              <a:tabLst>
                <a:tab pos="873760" algn="l"/>
              </a:tabLst>
            </a:pPr>
            <a:r>
              <a:rPr lang="fr-FR" sz="1200" dirty="0">
                <a:effectLst/>
                <a:latin typeface="Times New Roman" panose="02020603050405020304" pitchFamily="18" charset="0"/>
                <a:ea typeface="Times New Roman" panose="02020603050405020304" pitchFamily="18" charset="0"/>
                <a:cs typeface="OpenSymbol" panose="05010000000000000000" pitchFamily="2" charset="0"/>
              </a:rPr>
              <a:t>4Examiner la procédure par laquelle les Parties Contractantes peuvent proposer de nouvelles aires protégées à inscrire sur la liste des sites SPAW et préparer des suggestions pour simplifier et rationaliser le processus à examiner au cours de la prochaine période biennale, en vue de discussions futures au STAC10 et d'un examen ultérieur à la COP12.</a:t>
            </a:r>
            <a:endParaRPr lang="fr-FR" sz="1100" dirty="0">
              <a:effectLst/>
              <a:latin typeface="Times New Roman" panose="02020603050405020304" pitchFamily="18" charset="0"/>
              <a:ea typeface="Times New Roman" panose="02020603050405020304" pitchFamily="18" charset="0"/>
              <a:cs typeface="OpenSymbol" panose="05010000000000000000" pitchFamily="2" charset="0"/>
            </a:endParaRPr>
          </a:p>
          <a:p>
            <a:pPr algn="just"/>
            <a:r>
              <a:rPr lang="fr-FR" sz="135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5</a:t>
            </a:fld>
            <a:endParaRPr lang="fr-FR"/>
          </a:p>
        </p:txBody>
      </p:sp>
    </p:spTree>
    <p:extLst>
      <p:ext uri="{BB962C8B-B14F-4D97-AF65-F5344CB8AC3E}">
        <p14:creationId xmlns:p14="http://schemas.microsoft.com/office/powerpoint/2010/main" val="287534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sz="1800" dirty="0">
                <a:effectLst/>
                <a:latin typeface="Times New Roman" panose="02020603050405020304" pitchFamily="18" charset="0"/>
                <a:ea typeface="Times New Roman" panose="02020603050405020304" pitchFamily="18" charset="0"/>
              </a:rPr>
              <a:t>Le STAC désigne le président de chaque Groupe de Travail pour un mandat d'une période biennale. Cette biennale le CAR SPAW a présidé l’ensemble des groupes de travail. </a:t>
            </a:r>
          </a:p>
          <a:p>
            <a:r>
              <a:rPr lang="fr-FR" sz="1800" dirty="0">
                <a:solidFill>
                  <a:srgbClr val="000000"/>
                </a:solidFill>
                <a:effectLst/>
                <a:latin typeface="Times New Roman" panose="02020603050405020304" pitchFamily="18" charset="0"/>
                <a:ea typeface="Times New Roman" panose="02020603050405020304" pitchFamily="18" charset="0"/>
              </a:rPr>
              <a:t>Comme ont peut le voir ici le groupe de travail PA a principalement été actif de juin à septembre 2022. Ce fut une période intense et nous remercions les experts ayant participer aux groupes de travail pour leur implication et leur disponibilité.</a:t>
            </a:r>
          </a:p>
          <a:p>
            <a:endParaRPr lang="fr-FR"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Comme prévu par le cahier des charges tous échange email sont passés par la plateforme virtuelle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teamwork</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et tous les documents ont été partagés </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via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un dossier collectif Google Drive. </a:t>
            </a:r>
            <a:r>
              <a:rPr lang="fr-FR" sz="1800" dirty="0">
                <a:solidFill>
                  <a:srgbClr val="000000"/>
                </a:solidFill>
                <a:effectLst/>
                <a:latin typeface="Times New Roman" panose="02020603050405020304" pitchFamily="18" charset="0"/>
              </a:rPr>
              <a:t>l’intégralité des réunions c’est fait en distanciel et en anglais puisque c’est l’unique langue de travail des WG.</a:t>
            </a:r>
          </a:p>
          <a:p>
            <a:endParaRPr lang="fr-FR" sz="1800" dirty="0">
              <a:solidFill>
                <a:srgbClr val="000000"/>
              </a:solidFill>
              <a:effectLst/>
              <a:latin typeface="Times New Roman" panose="02020603050405020304" pitchFamily="18" charset="0"/>
            </a:endParaRPr>
          </a:p>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Une première réunion d'introduction avec tous les groupes de travail (Espèces, Zones protégées, et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Sargassum</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a été organisée le 3 juin 2022. Cette réunion avait pour but de présenter aux nouveaux experts nommés le contexte du protocole SPAW, les règles et les objectifs des groupes de travail, et de créer un élan parmi les experts vétérans pour lancer une bonne dynamique de travail. Dix-huit (18) participants y ont assisté.</a:t>
            </a:r>
          </a:p>
          <a:p>
            <a:pPr marL="285750" lvl="0" indent="-285750" algn="just">
              <a:lnSpc>
                <a:spcPct val="115000"/>
              </a:lnSpc>
              <a:spcAft>
                <a:spcPts val="600"/>
              </a:spcAft>
              <a:buFont typeface="Arial" panose="020B0604020202020204" pitchFamily="34" charset="0"/>
              <a:buChar char="•"/>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groupe de travail sur les espaces c’est ensuite réuni lors de réunions thématiques et a collaborativement rédigé les documents et recommandations. Le consensus a toujours été recherché et lorsque cela n’a pas été possible nous nous sommes attaché a refléter autant que possible la pluralité des opinions. </a:t>
            </a:r>
          </a:p>
          <a:p>
            <a:endParaRPr lang="fr-FR" sz="18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rPr>
              <a:t>Nous détaillerons le fonctionnement des groupes de travail pour chaque tache</a:t>
            </a: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6</a:t>
            </a:fld>
            <a:endParaRPr lang="fr-FR"/>
          </a:p>
        </p:txBody>
      </p:sp>
    </p:spTree>
    <p:extLst>
      <p:ext uri="{BB962C8B-B14F-4D97-AF65-F5344CB8AC3E}">
        <p14:creationId xmlns:p14="http://schemas.microsoft.com/office/powerpoint/2010/main" val="113931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89585" algn="just">
              <a:lnSpc>
                <a:spcPct val="115000"/>
              </a:lnSpc>
              <a:spcBef>
                <a:spcPts val="1130"/>
              </a:spcBef>
              <a:spcAft>
                <a:spcPts val="600"/>
              </a:spcAft>
            </a:pPr>
            <a:r>
              <a:rPr lang="fr-FR" sz="1200" dirty="0">
                <a:effectLst/>
                <a:latin typeface="Times New Roman" panose="02020603050405020304" pitchFamily="18" charset="0"/>
                <a:ea typeface="Times New Roman" panose="02020603050405020304" pitchFamily="18" charset="0"/>
              </a:rPr>
              <a:t>Concernant la nomination d’aire protégée, la procédure prévoit que les parties contractantes qui le souhaitent doivent déposer une proposition qui suit </a:t>
            </a:r>
            <a:r>
              <a:rPr lang="fr-FR" sz="1200" dirty="0">
                <a:effectLst/>
                <a:highlight>
                  <a:srgbClr val="FFFF00"/>
                </a:highlight>
                <a:latin typeface="Times New Roman" panose="02020603050405020304" pitchFamily="18" charset="0"/>
                <a:ea typeface="Times New Roman" panose="02020603050405020304" pitchFamily="18" charset="0"/>
              </a:rPr>
              <a:t>un format prédéfini et qui est disponible sur le site du CAR SPAW. Le CAR SPAW réceptionne et analyse la complétude du dossier. </a:t>
            </a:r>
            <a:endParaRPr lang="fr-FR" sz="1200" dirty="0">
              <a:effectLst/>
              <a:latin typeface="Times New Roman" panose="02020603050405020304" pitchFamily="18" charset="0"/>
              <a:ea typeface="Times New Roman" panose="02020603050405020304" pitchFamily="18" charset="0"/>
            </a:endParaRPr>
          </a:p>
          <a:p>
            <a:pPr marL="489585" algn="just">
              <a:lnSpc>
                <a:spcPct val="115000"/>
              </a:lnSpc>
              <a:spcBef>
                <a:spcPts val="1130"/>
              </a:spcBef>
              <a:spcAft>
                <a:spcPts val="600"/>
              </a:spcAft>
            </a:pPr>
            <a:r>
              <a:rPr lang="fr-FR" sz="1200" dirty="0">
                <a:effectLst/>
                <a:latin typeface="Times New Roman" panose="02020603050405020304" pitchFamily="18" charset="0"/>
                <a:ea typeface="Times New Roman" panose="02020603050405020304" pitchFamily="18" charset="0"/>
              </a:rPr>
              <a:t>Cette proposition est </a:t>
            </a:r>
            <a:r>
              <a:rPr lang="fr-FR" sz="1200">
                <a:effectLst/>
                <a:latin typeface="Times New Roman" panose="02020603050405020304" pitchFamily="18" charset="0"/>
                <a:ea typeface="Times New Roman" panose="02020603050405020304" pitchFamily="18" charset="0"/>
              </a:rPr>
              <a:t>ensuite analysée </a:t>
            </a:r>
            <a:r>
              <a:rPr lang="fr-FR" sz="1200" dirty="0">
                <a:effectLst/>
                <a:latin typeface="Times New Roman" panose="02020603050405020304" pitchFamily="18" charset="0"/>
                <a:ea typeface="Times New Roman" panose="02020603050405020304" pitchFamily="18" charset="0"/>
              </a:rPr>
              <a:t>par le groupe de travail suivant des critères prédéfini, indiqué sur la diapositive mais surtout dans les documents de référence disponibles sur le site internet du CAR SPAW.</a:t>
            </a:r>
          </a:p>
          <a:p>
            <a:pPr marL="489585" algn="just">
              <a:lnSpc>
                <a:spcPct val="115000"/>
              </a:lnSpc>
              <a:spcBef>
                <a:spcPts val="1130"/>
              </a:spcBef>
              <a:spcAft>
                <a:spcPts val="600"/>
              </a:spcAft>
            </a:pP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7</a:t>
            </a:fld>
            <a:endParaRPr lang="fr-FR"/>
          </a:p>
        </p:txBody>
      </p:sp>
    </p:spTree>
    <p:extLst>
      <p:ext uri="{BB962C8B-B14F-4D97-AF65-F5344CB8AC3E}">
        <p14:creationId xmlns:p14="http://schemas.microsoft.com/office/powerpoint/2010/main" val="387535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Times New Roman" panose="02020603050405020304" pitchFamily="18" charset="0"/>
              </a:rPr>
              <a:t>La proposition d'Aruba pour l'inclusion du PMA dans la liste des sites SPAW a été soumise au secrétariat SPAW pour examen le 31 janvier 2021. </a:t>
            </a:r>
          </a:p>
          <a:p>
            <a:pPr marL="0" indent="0">
              <a:buNone/>
            </a:pPr>
            <a:r>
              <a:rPr lang="fr-FR" sz="1800" dirty="0">
                <a:effectLst/>
                <a:latin typeface="Times New Roman" panose="02020603050405020304" pitchFamily="18" charset="0"/>
                <a:ea typeface="Times New Roman" panose="02020603050405020304" pitchFamily="18" charset="0"/>
              </a:rPr>
              <a:t>1)Le processus d'examen de la proposition par les experts du GT AP a été présenté lors de la réunion de lancement des groupes de travail, le 31</a:t>
            </a:r>
            <a:r>
              <a:rPr lang="fr-FR" sz="1800" baseline="30000"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mai 2022. Un groupe spécifique a été formé par trois (3) experts volontaires pour examiner la proposition et fournir une première évaluation.</a:t>
            </a:r>
          </a:p>
          <a:p>
            <a:pPr marL="0" lvl="0" indent="0" algn="just">
              <a:lnSpc>
                <a:spcPct val="115000"/>
              </a:lnSpc>
              <a:spcAft>
                <a:spcPts val="600"/>
              </a:spcAft>
              <a:buFont typeface="Arial" panose="020B0604020202020204" pitchFamily="34" charset="0"/>
              <a:buNone/>
            </a:pPr>
            <a:r>
              <a:rPr lang="fr-FR" sz="1800" dirty="0">
                <a:effectLst/>
                <a:latin typeface="Times New Roman" panose="02020603050405020304" pitchFamily="18" charset="0"/>
                <a:ea typeface="Times New Roman" panose="02020603050405020304" pitchFamily="18" charset="0"/>
              </a:rPr>
              <a:t>2) Le 8 juillet, le CAR-SPAW a convoqué le groupe de travail a une réunion afin de discuter de leur évaluation initiale de la proposition d'Aruba et de recueillir leurs remarques, qui ont été partagées avec le pays soumissionnaire. </a:t>
            </a:r>
          </a:p>
          <a:p>
            <a:pPr marL="0" lvl="0" indent="0" algn="just">
              <a:lnSpc>
                <a:spcPct val="115000"/>
              </a:lnSpc>
              <a:spcAft>
                <a:spcPts val="600"/>
              </a:spcAft>
              <a:buFont typeface="Arial" panose="020B0604020202020204" pitchFamily="34" charset="0"/>
              <a:buNone/>
            </a:pPr>
            <a:r>
              <a:rPr lang="fr-FR" sz="1800" dirty="0">
                <a:effectLst/>
                <a:latin typeface="Times New Roman" panose="02020603050405020304" pitchFamily="18" charset="0"/>
                <a:ea typeface="Times New Roman" panose="02020603050405020304" pitchFamily="18" charset="0"/>
              </a:rPr>
              <a:t>3)En réponse a l’évaluation initial, des pièces complémentaires ont été envoyé par Aruba, Royaume des Pays-Bas, ont été envoyés le 5 août 2022 et le 12 août 2022 pour répondre aux questions des experts. Les experts on ensuite travailler sur ces </a:t>
            </a:r>
            <a:r>
              <a:rPr lang="fr-FR" sz="1800" dirty="0" err="1">
                <a:effectLst/>
                <a:latin typeface="Times New Roman" panose="02020603050405020304" pitchFamily="18" charset="0"/>
                <a:ea typeface="Times New Roman" panose="02020603050405020304" pitchFamily="18" charset="0"/>
              </a:rPr>
              <a:t>elements</a:t>
            </a:r>
            <a:r>
              <a:rPr lang="fr-FR" sz="1800" dirty="0">
                <a:effectLst/>
                <a:latin typeface="Times New Roman" panose="02020603050405020304" pitchFamily="18" charset="0"/>
                <a:ea typeface="Times New Roman" panose="02020603050405020304" pitchFamily="18" charset="0"/>
              </a:rPr>
              <a:t>. </a:t>
            </a:r>
            <a:endParaRPr lang="fr-FR" sz="1800" dirty="0">
              <a:effectLst/>
              <a:latin typeface="Arial" panose="020B0604020202020204" pitchFamily="34" charset="0"/>
              <a:ea typeface="Arial" panose="020B0604020202020204" pitchFamily="34" charset="0"/>
            </a:endParaRPr>
          </a:p>
          <a:p>
            <a:pPr marL="0" lvl="0" indent="0" algn="just">
              <a:lnSpc>
                <a:spcPct val="115000"/>
              </a:lnSpc>
              <a:spcAft>
                <a:spcPts val="600"/>
              </a:spcAft>
              <a:buFont typeface="Arial" panose="020B0604020202020204" pitchFamily="34" charset="0"/>
              <a:buNone/>
            </a:pPr>
            <a:r>
              <a:rPr lang="fr-FR" sz="1800" dirty="0">
                <a:effectLst/>
                <a:latin typeface="Times New Roman" panose="02020603050405020304" pitchFamily="18" charset="0"/>
                <a:ea typeface="Times New Roman" panose="02020603050405020304" pitchFamily="18" charset="0"/>
              </a:rPr>
              <a:t>4) Et le 25 août, le CAR-SPAW a convoqué le groupe de travail à une dernière réunion afin de finaliser l'évaluation. Deux (2) experts ont répondu à l'invitation et ont discuté de l'inscription du PMA. D'autres experts qui n'ont pas pu assister à la réunion ont partagé leur position à travers les outils de collaboration en ligne et les emails. Ces éléments ont permis de finaliser le rapport d'évaluation pour le soumettre au STAC 10.</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8</a:t>
            </a:fld>
            <a:endParaRPr lang="fr-FR"/>
          </a:p>
        </p:txBody>
      </p:sp>
    </p:spTree>
    <p:extLst>
      <p:ext uri="{BB962C8B-B14F-4D97-AF65-F5344CB8AC3E}">
        <p14:creationId xmlns:p14="http://schemas.microsoft.com/office/powerpoint/2010/main" val="393849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experts on reconnu l'important travail et les efforts fournis pour rédiger la proposition.</a:t>
            </a:r>
          </a:p>
          <a:p>
            <a:endParaRPr lang="fr-FR" dirty="0"/>
          </a:p>
          <a:p>
            <a:r>
              <a:rPr lang="fr-FR" dirty="0"/>
              <a:t>Les experts remercient Aruba pour sa disponibilité et les informations complémentaires fournies pour le processus d'évaluation.</a:t>
            </a:r>
          </a:p>
          <a:p>
            <a:endParaRPr lang="fr-FR" dirty="0"/>
          </a:p>
          <a:p>
            <a:r>
              <a:rPr lang="fr-FR" dirty="0"/>
              <a:t>Les experts ont cependant indiqué qu’il manque cependant des informations et éléments pour remplir tous les critères d’inscription au protocole SPAW. Les experts sont d'avis qu'il convient de mettre l'accent sur :</a:t>
            </a:r>
          </a:p>
          <a:p>
            <a:r>
              <a:rPr lang="fr-FR" dirty="0"/>
              <a:t>	-les critères culturels et socio-économiques</a:t>
            </a:r>
          </a:p>
          <a:p>
            <a:r>
              <a:rPr lang="fr-FR" dirty="0"/>
              <a:t>	-la planification des mesures de gestion et de protection</a:t>
            </a:r>
          </a:p>
          <a:p>
            <a:r>
              <a:rPr lang="fr-FR" dirty="0"/>
              <a:t>	-le mécanisme d'évaluation et de régulation </a:t>
            </a:r>
          </a:p>
          <a:p>
            <a:endParaRPr lang="fr-FR" dirty="0"/>
          </a:p>
          <a:p>
            <a:r>
              <a:rPr lang="fr-FR" dirty="0"/>
              <a:t>En conclusion : Les experts recommandent que la demande actuelle soit considérée comme prématurée en raison des éléments manquants et invitent Aruba à renforcer la proposition pour une nouvelle soumission une fois que les lacunes identifiées auront été comblées. Les experts recommande que la nouvelle soumission inclus un plan de gestion validé et un rapport d'évaluation des performances.</a:t>
            </a:r>
          </a:p>
          <a:p>
            <a:r>
              <a:rPr lang="fr-FR" dirty="0"/>
              <a:t>Les experts sont prêts à apporter leur soutien technique à Aruba en faisant des suggestions pour améliorer la proposition pour une future soumission. </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9</a:t>
            </a:fld>
            <a:endParaRPr lang="fr-FR"/>
          </a:p>
        </p:txBody>
      </p:sp>
    </p:spTree>
    <p:extLst>
      <p:ext uri="{BB962C8B-B14F-4D97-AF65-F5344CB8AC3E}">
        <p14:creationId xmlns:p14="http://schemas.microsoft.com/office/powerpoint/2010/main" val="1497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F4FBD-A681-8C1D-63CB-8998AEAC2E2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GP"/>
          </a:p>
        </p:txBody>
      </p:sp>
      <p:sp>
        <p:nvSpPr>
          <p:cNvPr id="3" name="Sous-titre 2">
            <a:extLst>
              <a:ext uri="{FF2B5EF4-FFF2-40B4-BE49-F238E27FC236}">
                <a16:creationId xmlns:a16="http://schemas.microsoft.com/office/drawing/2014/main" id="{001E6916-FD49-E208-23A9-0585221DD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GP"/>
          </a:p>
        </p:txBody>
      </p:sp>
      <p:sp>
        <p:nvSpPr>
          <p:cNvPr id="4" name="Espace réservé de la date 3">
            <a:extLst>
              <a:ext uri="{FF2B5EF4-FFF2-40B4-BE49-F238E27FC236}">
                <a16:creationId xmlns:a16="http://schemas.microsoft.com/office/drawing/2014/main" id="{B576C90B-CA3D-A443-729D-BB5123D4199A}"/>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3345AC58-9AD5-0EA4-5539-2FB076CF0BB9}"/>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EB2341FF-7DA0-DEE7-329D-910272D3ACAC}"/>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52008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8D505-067A-EED0-ACBE-38F917A917B7}"/>
              </a:ext>
            </a:extLst>
          </p:cNvPr>
          <p:cNvSpPr>
            <a:spLocks noGrp="1"/>
          </p:cNvSpPr>
          <p:nvPr>
            <p:ph type="title"/>
          </p:nvPr>
        </p:nvSpPr>
        <p:spPr/>
        <p:txBody>
          <a:bodyPr/>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4557328E-2310-DD56-9B69-3FAB9EE5000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3D4C4711-16DA-2C46-0053-D44362D308AF}"/>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BCFF74C0-86AB-E761-EC36-46E3976E0196}"/>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F162A8E7-B5D9-C954-2371-706FB460DF20}"/>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188618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B058F2-E21C-AEA9-8BB3-D9A4358B47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61180698-6AC1-2A81-6706-1BDB255EAF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EF8E2697-077B-6070-8FDC-735B47BCDFD3}"/>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FEF8FD14-D791-3312-D428-8CDA4FEAC94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0E4DDCC-1E4F-7622-D7B0-6C9D08250514}"/>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419042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a:gsLst>
            <a:gs pos="0">
              <a:schemeClr val="accent1">
                <a:lumMod val="5000"/>
                <a:lumOff val="9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3BED12-0EE6-DA39-29FA-5429E6927791}"/>
              </a:ext>
            </a:extLst>
          </p:cNvPr>
          <p:cNvSpPr/>
          <p:nvPr userDrawn="1"/>
        </p:nvSpPr>
        <p:spPr>
          <a:xfrm>
            <a:off x="0" y="0"/>
            <a:ext cx="152400" cy="6858000"/>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GP"/>
          </a:p>
        </p:txBody>
      </p:sp>
      <p:sp>
        <p:nvSpPr>
          <p:cNvPr id="2" name="Titre 1">
            <a:extLst>
              <a:ext uri="{FF2B5EF4-FFF2-40B4-BE49-F238E27FC236}">
                <a16:creationId xmlns:a16="http://schemas.microsoft.com/office/drawing/2014/main" id="{F8CE6187-6D9D-03BF-78AB-CE7256D6E75F}"/>
              </a:ext>
            </a:extLst>
          </p:cNvPr>
          <p:cNvSpPr>
            <a:spLocks noGrp="1"/>
          </p:cNvSpPr>
          <p:nvPr>
            <p:ph type="title"/>
          </p:nvPr>
        </p:nvSpPr>
        <p:spPr>
          <a:xfrm>
            <a:off x="1397000" y="365125"/>
            <a:ext cx="9803004" cy="1325563"/>
          </a:xfrm>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74B6C28A-956C-431C-61BD-BAABF1847586}"/>
              </a:ext>
            </a:extLst>
          </p:cNvPr>
          <p:cNvSpPr>
            <a:spLocks noGrp="1"/>
          </p:cNvSpPr>
          <p:nvPr>
            <p:ph idx="1"/>
          </p:nvPr>
        </p:nvSpPr>
        <p:spPr>
          <a:xfrm>
            <a:off x="1397000" y="1825625"/>
            <a:ext cx="9803004"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1A9EA719-67EB-8B5E-BE25-DC20693FA9D6}"/>
              </a:ext>
            </a:extLst>
          </p:cNvPr>
          <p:cNvSpPr>
            <a:spLocks noGrp="1"/>
          </p:cNvSpPr>
          <p:nvPr>
            <p:ph type="dt" sz="half" idx="10"/>
          </p:nvPr>
        </p:nvSpPr>
        <p:spPr>
          <a:xfrm>
            <a:off x="2226826" y="6356350"/>
            <a:ext cx="2253344" cy="365125"/>
          </a:xfrm>
        </p:spPr>
        <p:txBody>
          <a:bodyPr/>
          <a:lstStyle/>
          <a:p>
            <a:fld id="{EB57F8DA-AC24-47F3-8F91-5BB5BB122356}" type="datetimeFigureOut">
              <a:rPr lang="fr-GP" smtClean="0"/>
              <a:t>01/29/2023</a:t>
            </a:fld>
            <a:endParaRPr lang="fr-GP" dirty="0"/>
          </a:p>
        </p:txBody>
      </p:sp>
      <p:sp>
        <p:nvSpPr>
          <p:cNvPr id="5" name="Espace réservé du pied de page 4">
            <a:extLst>
              <a:ext uri="{FF2B5EF4-FFF2-40B4-BE49-F238E27FC236}">
                <a16:creationId xmlns:a16="http://schemas.microsoft.com/office/drawing/2014/main" id="{BD60293E-BBCC-5DF1-1624-5ADB216CB75D}"/>
              </a:ext>
            </a:extLst>
          </p:cNvPr>
          <p:cNvSpPr>
            <a:spLocks noGrp="1"/>
          </p:cNvSpPr>
          <p:nvPr>
            <p:ph type="ftr" sz="quarter" idx="11"/>
          </p:nvPr>
        </p:nvSpPr>
        <p:spPr>
          <a:xfrm>
            <a:off x="4597400" y="6356350"/>
            <a:ext cx="5367774" cy="365125"/>
          </a:xfrm>
        </p:spPr>
        <p:txBody>
          <a:bodyPr/>
          <a:lstStyle/>
          <a:p>
            <a:endParaRPr lang="fr-GP" dirty="0"/>
          </a:p>
        </p:txBody>
      </p:sp>
      <p:sp>
        <p:nvSpPr>
          <p:cNvPr id="6" name="Espace réservé du numéro de diapositive 5">
            <a:extLst>
              <a:ext uri="{FF2B5EF4-FFF2-40B4-BE49-F238E27FC236}">
                <a16:creationId xmlns:a16="http://schemas.microsoft.com/office/drawing/2014/main" id="{D48DD010-81AE-70F4-B6A1-0EBE8D50B650}"/>
              </a:ext>
            </a:extLst>
          </p:cNvPr>
          <p:cNvSpPr>
            <a:spLocks noGrp="1"/>
          </p:cNvSpPr>
          <p:nvPr>
            <p:ph type="sldNum" sz="quarter" idx="12"/>
          </p:nvPr>
        </p:nvSpPr>
        <p:spPr>
          <a:xfrm>
            <a:off x="10487408" y="6356350"/>
            <a:ext cx="712596" cy="365125"/>
          </a:xfrm>
        </p:spPr>
        <p:txBody>
          <a:bodyPr/>
          <a:lstStyle/>
          <a:p>
            <a:fld id="{344EDC7F-7F30-48DE-9EEC-133DA30BE13C}" type="slidenum">
              <a:rPr lang="fr-GP" smtClean="0"/>
              <a:t>‹N°›</a:t>
            </a:fld>
            <a:endParaRPr lang="fr-GP" dirty="0"/>
          </a:p>
        </p:txBody>
      </p:sp>
    </p:spTree>
    <p:extLst>
      <p:ext uri="{BB962C8B-B14F-4D97-AF65-F5344CB8AC3E}">
        <p14:creationId xmlns:p14="http://schemas.microsoft.com/office/powerpoint/2010/main" val="21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8C6FD-620F-1054-37DF-EE5D61C27CE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GP"/>
          </a:p>
        </p:txBody>
      </p:sp>
      <p:sp>
        <p:nvSpPr>
          <p:cNvPr id="3" name="Espace réservé du texte 2">
            <a:extLst>
              <a:ext uri="{FF2B5EF4-FFF2-40B4-BE49-F238E27FC236}">
                <a16:creationId xmlns:a16="http://schemas.microsoft.com/office/drawing/2014/main" id="{098962B8-8C4E-5885-8A80-A00E9E8DF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F4CAAA9-56F9-470C-E0E5-DEC8FD638278}"/>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57240CB9-2003-C26D-B611-5FA5194EDBBC}"/>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07089734-E9B3-F446-248A-249A594593E5}"/>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151120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6816B-1A56-C04F-3FEF-9E13D6A7DEB8}"/>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2399E89F-A264-CAC0-D28E-2CBE0109F6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contenu 3">
            <a:extLst>
              <a:ext uri="{FF2B5EF4-FFF2-40B4-BE49-F238E27FC236}">
                <a16:creationId xmlns:a16="http://schemas.microsoft.com/office/drawing/2014/main" id="{6209D611-ADD4-6885-B395-D9F4D128F1A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e la date 4">
            <a:extLst>
              <a:ext uri="{FF2B5EF4-FFF2-40B4-BE49-F238E27FC236}">
                <a16:creationId xmlns:a16="http://schemas.microsoft.com/office/drawing/2014/main" id="{1A529E10-1F65-F826-0646-0E979E1E0401}"/>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8DEFEE65-CC08-FC7A-46B8-E2B197F15FDE}"/>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AAA01715-8D99-3A32-06A3-F128A7819DFF}"/>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45024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35B38-8E78-B5FD-DC1D-D4E10768F126}"/>
              </a:ext>
            </a:extLst>
          </p:cNvPr>
          <p:cNvSpPr>
            <a:spLocks noGrp="1"/>
          </p:cNvSpPr>
          <p:nvPr>
            <p:ph type="title"/>
          </p:nvPr>
        </p:nvSpPr>
        <p:spPr>
          <a:xfrm>
            <a:off x="839788" y="365125"/>
            <a:ext cx="10515600" cy="1325563"/>
          </a:xfrm>
        </p:spPr>
        <p:txBody>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2B656572-2502-A4ED-E468-15270BED0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E56E9A-70AC-FB7F-74AF-1EDFE5D192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u texte 4">
            <a:extLst>
              <a:ext uri="{FF2B5EF4-FFF2-40B4-BE49-F238E27FC236}">
                <a16:creationId xmlns:a16="http://schemas.microsoft.com/office/drawing/2014/main" id="{9EA870B6-0380-7CED-A312-E5AC8B097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7B1AF2-523E-EE17-5D2B-12DC647CA50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7" name="Espace réservé de la date 6">
            <a:extLst>
              <a:ext uri="{FF2B5EF4-FFF2-40B4-BE49-F238E27FC236}">
                <a16:creationId xmlns:a16="http://schemas.microsoft.com/office/drawing/2014/main" id="{FCF64EB1-05EC-4299-13DE-268E242EEE24}"/>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8" name="Espace réservé du pied de page 7">
            <a:extLst>
              <a:ext uri="{FF2B5EF4-FFF2-40B4-BE49-F238E27FC236}">
                <a16:creationId xmlns:a16="http://schemas.microsoft.com/office/drawing/2014/main" id="{07750A7A-B9A3-7F76-D9BC-E1F1E63F8D7F}"/>
              </a:ext>
            </a:extLst>
          </p:cNvPr>
          <p:cNvSpPr>
            <a:spLocks noGrp="1"/>
          </p:cNvSpPr>
          <p:nvPr>
            <p:ph type="ftr" sz="quarter" idx="11"/>
          </p:nvPr>
        </p:nvSpPr>
        <p:spPr/>
        <p:txBody>
          <a:bodyPr/>
          <a:lstStyle/>
          <a:p>
            <a:endParaRPr lang="fr-GP"/>
          </a:p>
        </p:txBody>
      </p:sp>
      <p:sp>
        <p:nvSpPr>
          <p:cNvPr id="9" name="Espace réservé du numéro de diapositive 8">
            <a:extLst>
              <a:ext uri="{FF2B5EF4-FFF2-40B4-BE49-F238E27FC236}">
                <a16:creationId xmlns:a16="http://schemas.microsoft.com/office/drawing/2014/main" id="{03F5B10C-0304-AB64-CE3E-B7AF37AA0348}"/>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6310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49A5-11A0-2FD7-0C68-482963FF7161}"/>
              </a:ext>
            </a:extLst>
          </p:cNvPr>
          <p:cNvSpPr>
            <a:spLocks noGrp="1"/>
          </p:cNvSpPr>
          <p:nvPr>
            <p:ph type="title"/>
          </p:nvPr>
        </p:nvSpPr>
        <p:spPr/>
        <p:txBody>
          <a:bodyPr/>
          <a:lstStyle/>
          <a:p>
            <a:r>
              <a:rPr lang="fr-FR"/>
              <a:t>Modifiez le style du titre</a:t>
            </a:r>
            <a:endParaRPr lang="fr-GP"/>
          </a:p>
        </p:txBody>
      </p:sp>
      <p:sp>
        <p:nvSpPr>
          <p:cNvPr id="3" name="Espace réservé de la date 2">
            <a:extLst>
              <a:ext uri="{FF2B5EF4-FFF2-40B4-BE49-F238E27FC236}">
                <a16:creationId xmlns:a16="http://schemas.microsoft.com/office/drawing/2014/main" id="{1C37BD03-B7BB-4E3C-11D2-A0EC25D5B911}"/>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4" name="Espace réservé du pied de page 3">
            <a:extLst>
              <a:ext uri="{FF2B5EF4-FFF2-40B4-BE49-F238E27FC236}">
                <a16:creationId xmlns:a16="http://schemas.microsoft.com/office/drawing/2014/main" id="{4152515F-F141-8113-6801-F3A5D11B97D6}"/>
              </a:ext>
            </a:extLst>
          </p:cNvPr>
          <p:cNvSpPr>
            <a:spLocks noGrp="1"/>
          </p:cNvSpPr>
          <p:nvPr>
            <p:ph type="ftr" sz="quarter" idx="11"/>
          </p:nvPr>
        </p:nvSpPr>
        <p:spPr/>
        <p:txBody>
          <a:bodyPr/>
          <a:lstStyle/>
          <a:p>
            <a:endParaRPr lang="fr-GP"/>
          </a:p>
        </p:txBody>
      </p:sp>
      <p:sp>
        <p:nvSpPr>
          <p:cNvPr id="5" name="Espace réservé du numéro de diapositive 4">
            <a:extLst>
              <a:ext uri="{FF2B5EF4-FFF2-40B4-BE49-F238E27FC236}">
                <a16:creationId xmlns:a16="http://schemas.microsoft.com/office/drawing/2014/main" id="{3C0AB1C5-65C5-AEF6-A722-9486D0A9757B}"/>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63857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45B568-574C-767F-76D2-A1B069D43FC8}"/>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3" name="Espace réservé du pied de page 2">
            <a:extLst>
              <a:ext uri="{FF2B5EF4-FFF2-40B4-BE49-F238E27FC236}">
                <a16:creationId xmlns:a16="http://schemas.microsoft.com/office/drawing/2014/main" id="{7E62ED1B-ED73-68E0-DFDA-BDE4D937033E}"/>
              </a:ext>
            </a:extLst>
          </p:cNvPr>
          <p:cNvSpPr>
            <a:spLocks noGrp="1"/>
          </p:cNvSpPr>
          <p:nvPr>
            <p:ph type="ftr" sz="quarter" idx="11"/>
          </p:nvPr>
        </p:nvSpPr>
        <p:spPr/>
        <p:txBody>
          <a:bodyPr/>
          <a:lstStyle/>
          <a:p>
            <a:endParaRPr lang="fr-GP"/>
          </a:p>
        </p:txBody>
      </p:sp>
      <p:sp>
        <p:nvSpPr>
          <p:cNvPr id="4" name="Espace réservé du numéro de diapositive 3">
            <a:extLst>
              <a:ext uri="{FF2B5EF4-FFF2-40B4-BE49-F238E27FC236}">
                <a16:creationId xmlns:a16="http://schemas.microsoft.com/office/drawing/2014/main" id="{8F34F7C5-A3B8-C3BD-EAA0-BAA176D41A14}"/>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65978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3214C-F31D-E9E1-2F44-458FB85DE3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du contenu 2">
            <a:extLst>
              <a:ext uri="{FF2B5EF4-FFF2-40B4-BE49-F238E27FC236}">
                <a16:creationId xmlns:a16="http://schemas.microsoft.com/office/drawing/2014/main" id="{1E9E95D3-0A1E-2685-CB0C-F73338288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texte 3">
            <a:extLst>
              <a:ext uri="{FF2B5EF4-FFF2-40B4-BE49-F238E27FC236}">
                <a16:creationId xmlns:a16="http://schemas.microsoft.com/office/drawing/2014/main" id="{86F2F116-A763-5C6B-7D39-035CA324F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44F3A0-BB23-7F62-1C44-06F954561CBC}"/>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0F1ED508-5EE7-430E-788B-4B6ED12F9612}"/>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53C9EB64-47B1-E41C-3AC0-4DF9D33B65E0}"/>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410046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7652-5562-22F3-4768-B8344682EE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pour une image  2">
            <a:extLst>
              <a:ext uri="{FF2B5EF4-FFF2-40B4-BE49-F238E27FC236}">
                <a16:creationId xmlns:a16="http://schemas.microsoft.com/office/drawing/2014/main" id="{68945F0F-12C3-9A7C-C7F6-F1FF6D7CE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GP"/>
          </a:p>
        </p:txBody>
      </p:sp>
      <p:sp>
        <p:nvSpPr>
          <p:cNvPr id="4" name="Espace réservé du texte 3">
            <a:extLst>
              <a:ext uri="{FF2B5EF4-FFF2-40B4-BE49-F238E27FC236}">
                <a16:creationId xmlns:a16="http://schemas.microsoft.com/office/drawing/2014/main" id="{EB46130B-CBC1-988E-C71A-CC6031F50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2F4A66-9E20-1488-404B-E3683A250EDE}"/>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F7149478-EA83-CB5F-3669-D5B5B3146505}"/>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4C4CDA59-6B27-9462-62CE-A89C2A320B5A}"/>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19715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F00DD5-C2A3-9E4A-DDC9-420F3E278330}"/>
              </a:ext>
            </a:extLst>
          </p:cNvPr>
          <p:cNvSpPr>
            <a:spLocks noGrp="1"/>
          </p:cNvSpPr>
          <p:nvPr>
            <p:ph type="title"/>
          </p:nvPr>
        </p:nvSpPr>
        <p:spPr>
          <a:xfrm>
            <a:off x="1325126" y="365125"/>
            <a:ext cx="10577976" cy="1325563"/>
          </a:xfrm>
          <a:prstGeom prst="rect">
            <a:avLst/>
          </a:prstGeom>
        </p:spPr>
        <p:txBody>
          <a:bodyPr vert="horz" lIns="91440" tIns="45720" rIns="91440" bIns="45720" rtlCol="0" anchor="ctr">
            <a:normAutofit/>
          </a:bodyPr>
          <a:lstStyle/>
          <a:p>
            <a:r>
              <a:rPr lang="fr-FR" dirty="0"/>
              <a:t>Modifiez le style du titre</a:t>
            </a:r>
            <a:endParaRPr lang="fr-GP" dirty="0"/>
          </a:p>
        </p:txBody>
      </p:sp>
      <p:sp>
        <p:nvSpPr>
          <p:cNvPr id="3" name="Espace réservé du texte 2">
            <a:extLst>
              <a:ext uri="{FF2B5EF4-FFF2-40B4-BE49-F238E27FC236}">
                <a16:creationId xmlns:a16="http://schemas.microsoft.com/office/drawing/2014/main" id="{5B40B987-ECFA-C4C9-64F8-C4FC2C9606AB}"/>
              </a:ext>
            </a:extLst>
          </p:cNvPr>
          <p:cNvSpPr>
            <a:spLocks noGrp="1"/>
          </p:cNvSpPr>
          <p:nvPr>
            <p:ph type="body" idx="1"/>
          </p:nvPr>
        </p:nvSpPr>
        <p:spPr>
          <a:xfrm>
            <a:off x="1325126" y="1825625"/>
            <a:ext cx="1057797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GP" dirty="0"/>
          </a:p>
        </p:txBody>
      </p:sp>
      <p:sp>
        <p:nvSpPr>
          <p:cNvPr id="4" name="Espace réservé de la date 3">
            <a:extLst>
              <a:ext uri="{FF2B5EF4-FFF2-40B4-BE49-F238E27FC236}">
                <a16:creationId xmlns:a16="http://schemas.microsoft.com/office/drawing/2014/main" id="{D3096867-959F-08E6-352F-E81C04605DBB}"/>
              </a:ext>
            </a:extLst>
          </p:cNvPr>
          <p:cNvSpPr>
            <a:spLocks noGrp="1"/>
          </p:cNvSpPr>
          <p:nvPr>
            <p:ph type="dt" sz="half" idx="2"/>
          </p:nvPr>
        </p:nvSpPr>
        <p:spPr>
          <a:xfrm>
            <a:off x="1325126" y="6356350"/>
            <a:ext cx="22562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7BDB6978-B27D-10E7-A0C6-01EED28FF7D4}"/>
              </a:ext>
            </a:extLst>
          </p:cNvPr>
          <p:cNvSpPr>
            <a:spLocks noGrp="1"/>
          </p:cNvSpPr>
          <p:nvPr>
            <p:ph type="ftr" sz="quarter" idx="3"/>
          </p:nvPr>
        </p:nvSpPr>
        <p:spPr>
          <a:xfrm>
            <a:off x="4038599" y="6356350"/>
            <a:ext cx="60788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GP" dirty="0"/>
          </a:p>
        </p:txBody>
      </p:sp>
      <p:sp>
        <p:nvSpPr>
          <p:cNvPr id="6" name="Espace réservé du numéro de diapositive 5">
            <a:extLst>
              <a:ext uri="{FF2B5EF4-FFF2-40B4-BE49-F238E27FC236}">
                <a16:creationId xmlns:a16="http://schemas.microsoft.com/office/drawing/2014/main" id="{6F9D41D7-3AC5-BD5F-AAE5-DAB64ACF6D06}"/>
              </a:ext>
            </a:extLst>
          </p:cNvPr>
          <p:cNvSpPr>
            <a:spLocks noGrp="1"/>
          </p:cNvSpPr>
          <p:nvPr>
            <p:ph type="sldNum" sz="quarter" idx="4"/>
          </p:nvPr>
        </p:nvSpPr>
        <p:spPr>
          <a:xfrm>
            <a:off x="10234194" y="6356350"/>
            <a:ext cx="806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EDC7F-7F30-48DE-9EEC-133DA30BE13C}" type="slidenum">
              <a:rPr lang="fr-GP" smtClean="0"/>
              <a:t>‹N°›</a:t>
            </a:fld>
            <a:endParaRPr lang="fr-GP"/>
          </a:p>
        </p:txBody>
      </p:sp>
      <p:sp>
        <p:nvSpPr>
          <p:cNvPr id="7" name="Rectangle 6">
            <a:extLst>
              <a:ext uri="{FF2B5EF4-FFF2-40B4-BE49-F238E27FC236}">
                <a16:creationId xmlns:a16="http://schemas.microsoft.com/office/drawing/2014/main" id="{A772730E-27F3-DBE2-2F82-D2DB443C3F11}"/>
              </a:ext>
            </a:extLst>
          </p:cNvPr>
          <p:cNvSpPr/>
          <p:nvPr userDrawn="1"/>
        </p:nvSpPr>
        <p:spPr>
          <a:xfrm>
            <a:off x="0" y="0"/>
            <a:ext cx="152400" cy="6858000"/>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GP"/>
          </a:p>
        </p:txBody>
      </p:sp>
      <p:grpSp>
        <p:nvGrpSpPr>
          <p:cNvPr id="8" name="Groupe 7">
            <a:extLst>
              <a:ext uri="{FF2B5EF4-FFF2-40B4-BE49-F238E27FC236}">
                <a16:creationId xmlns:a16="http://schemas.microsoft.com/office/drawing/2014/main" id="{531B9318-A149-2F8D-98CE-6D57DC9CBB13}"/>
              </a:ext>
            </a:extLst>
          </p:cNvPr>
          <p:cNvGrpSpPr/>
          <p:nvPr userDrawn="1"/>
        </p:nvGrpSpPr>
        <p:grpSpPr>
          <a:xfrm>
            <a:off x="11040514" y="5926995"/>
            <a:ext cx="1246847" cy="1000545"/>
            <a:chOff x="3063650" y="4203474"/>
            <a:chExt cx="2107696" cy="1566453"/>
          </a:xfrm>
        </p:grpSpPr>
        <p:pic>
          <p:nvPicPr>
            <p:cNvPr id="9" name="Image 8">
              <a:extLst>
                <a:ext uri="{FF2B5EF4-FFF2-40B4-BE49-F238E27FC236}">
                  <a16:creationId xmlns:a16="http://schemas.microsoft.com/office/drawing/2014/main" id="{89761ED3-CF86-6AA4-10D6-92DCD7D424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179393" y="4900765"/>
              <a:ext cx="628933" cy="869162"/>
            </a:xfrm>
            <a:prstGeom prst="rect">
              <a:avLst/>
            </a:prstGeom>
          </p:spPr>
        </p:pic>
        <p:pic>
          <p:nvPicPr>
            <p:cNvPr id="10" name="Image 9">
              <a:extLst>
                <a:ext uri="{FF2B5EF4-FFF2-40B4-BE49-F238E27FC236}">
                  <a16:creationId xmlns:a16="http://schemas.microsoft.com/office/drawing/2014/main" id="{29C22F46-FE8E-B690-0865-78499ED78D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63650" y="4203474"/>
              <a:ext cx="2107696" cy="1476759"/>
            </a:xfrm>
            <a:prstGeom prst="rect">
              <a:avLst/>
            </a:prstGeom>
          </p:spPr>
        </p:pic>
      </p:grpSp>
      <p:pic>
        <p:nvPicPr>
          <p:cNvPr id="13" name="Image 12">
            <a:extLst>
              <a:ext uri="{FF2B5EF4-FFF2-40B4-BE49-F238E27FC236}">
                <a16:creationId xmlns:a16="http://schemas.microsoft.com/office/drawing/2014/main" id="{ACA64923-79BC-337C-D71B-DEB339F44A8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791" y="5495701"/>
            <a:ext cx="862588" cy="862588"/>
          </a:xfrm>
          <a:prstGeom prst="rect">
            <a:avLst/>
          </a:prstGeom>
        </p:spPr>
      </p:pic>
      <p:pic>
        <p:nvPicPr>
          <p:cNvPr id="17" name="Image 16">
            <a:extLst>
              <a:ext uri="{FF2B5EF4-FFF2-40B4-BE49-F238E27FC236}">
                <a16:creationId xmlns:a16="http://schemas.microsoft.com/office/drawing/2014/main" id="{A71F0A7C-D37A-675B-B919-FA4ADB6448B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82674" y="6192498"/>
            <a:ext cx="692823" cy="665502"/>
          </a:xfrm>
          <a:prstGeom prst="rect">
            <a:avLst/>
          </a:prstGeom>
        </p:spPr>
      </p:pic>
      <p:pic>
        <p:nvPicPr>
          <p:cNvPr id="19" name="Image 18">
            <a:extLst>
              <a:ext uri="{FF2B5EF4-FFF2-40B4-BE49-F238E27FC236}">
                <a16:creationId xmlns:a16="http://schemas.microsoft.com/office/drawing/2014/main" id="{8441EFDE-38A7-C44C-CD6B-2C182269E2A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200" y="90438"/>
            <a:ext cx="1325564" cy="1325564"/>
          </a:xfrm>
          <a:prstGeom prst="rect">
            <a:avLst/>
          </a:prstGeom>
        </p:spPr>
      </p:pic>
    </p:spTree>
    <p:extLst>
      <p:ext uri="{BB962C8B-B14F-4D97-AF65-F5344CB8AC3E}">
        <p14:creationId xmlns:p14="http://schemas.microsoft.com/office/powerpoint/2010/main" val="384471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accent2">
              <a:lumMod val="75000"/>
            </a:schemeClr>
          </a:solidFill>
          <a:latin typeface="+mj-lt"/>
          <a:ea typeface="+mj-ea"/>
          <a:cs typeface="+mj-cs"/>
        </a:defRPr>
      </a:lvl1pPr>
    </p:titleStyle>
    <p:body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s://www.car-spaw-rac.org/?Procedure-for-listing-Protected-Areas-under-the-SPAW-Protoco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ar-spaw-rac.org/?Procedure-for-listing-Protected-Areas-under-the-SPAW-Protoc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759F5-3AD7-810E-5DE7-B0C35707E8BC}"/>
              </a:ext>
            </a:extLst>
          </p:cNvPr>
          <p:cNvSpPr>
            <a:spLocks noGrp="1"/>
          </p:cNvSpPr>
          <p:nvPr>
            <p:ph type="ctrTitle"/>
          </p:nvPr>
        </p:nvSpPr>
        <p:spPr>
          <a:xfrm>
            <a:off x="1241195" y="1397210"/>
            <a:ext cx="10023835" cy="2387600"/>
          </a:xfrm>
        </p:spPr>
        <p:txBody>
          <a:bodyPr>
            <a:normAutofit/>
          </a:bodyPr>
          <a:lstStyle/>
          <a:p>
            <a:r>
              <a:rPr lang="fr-FR" sz="4800" dirty="0"/>
              <a:t>Item 5 : Report of the SPAW STAC </a:t>
            </a:r>
            <a:r>
              <a:rPr lang="fr-FR" sz="4800" dirty="0" err="1"/>
              <a:t>Protected</a:t>
            </a:r>
            <a:r>
              <a:rPr lang="fr-FR" sz="4800" dirty="0"/>
              <a:t> Areas </a:t>
            </a:r>
            <a:r>
              <a:rPr lang="fr-FR" sz="4800" dirty="0" err="1"/>
              <a:t>Working</a:t>
            </a:r>
            <a:r>
              <a:rPr lang="fr-FR" sz="4800" dirty="0"/>
              <a:t> Group </a:t>
            </a:r>
            <a:endParaRPr lang="fr-GP" sz="4800" dirty="0"/>
          </a:p>
        </p:txBody>
      </p:sp>
      <p:sp>
        <p:nvSpPr>
          <p:cNvPr id="3" name="Sous-titre 2">
            <a:extLst>
              <a:ext uri="{FF2B5EF4-FFF2-40B4-BE49-F238E27FC236}">
                <a16:creationId xmlns:a16="http://schemas.microsoft.com/office/drawing/2014/main" id="{D6F91A6A-2EF6-D050-9922-9B57D84D278C}"/>
              </a:ext>
            </a:extLst>
          </p:cNvPr>
          <p:cNvSpPr>
            <a:spLocks noGrp="1"/>
          </p:cNvSpPr>
          <p:nvPr>
            <p:ph type="subTitle" idx="1"/>
          </p:nvPr>
        </p:nvSpPr>
        <p:spPr>
          <a:xfrm>
            <a:off x="1465277" y="4818442"/>
            <a:ext cx="9144000" cy="1655762"/>
          </a:xfrm>
        </p:spPr>
        <p:txBody>
          <a:bodyPr/>
          <a:lstStyle/>
          <a:p>
            <a:pPr marR="0" rtl="0"/>
            <a:r>
              <a:rPr lang="fr-FR" sz="1800" b="1" i="0" u="none" strike="noStrike" dirty="0">
                <a:solidFill>
                  <a:srgbClr val="FFFFFF"/>
                </a:solidFill>
                <a:latin typeface="Times New Roman" panose="02020603050405020304" pitchFamily="18" charset="0"/>
              </a:rPr>
              <a:t>10th SPAW STAC</a:t>
            </a:r>
            <a:endParaRPr lang="fr-FR" sz="1800" b="0" i="0" u="none" strike="noStrike" dirty="0">
              <a:solidFill>
                <a:prstClr val="black"/>
              </a:solidFill>
              <a:latin typeface="Arial" panose="020B0604020202020204" pitchFamily="34" charset="0"/>
            </a:endParaRPr>
          </a:p>
          <a:p>
            <a:pPr marR="0" rtl="0"/>
            <a:r>
              <a:rPr lang="fr-FR" sz="1800" b="1" i="0" u="none" strike="noStrike" baseline="0" dirty="0">
                <a:solidFill>
                  <a:srgbClr val="FFFFFF"/>
                </a:solidFill>
                <a:latin typeface="Times New Roman" panose="02020603050405020304" pitchFamily="18" charset="0"/>
              </a:rPr>
              <a:t>Virtual meeting</a:t>
            </a:r>
            <a:endParaRPr lang="fr-FR" sz="1800" b="0" i="0" u="none" strike="noStrike" baseline="0" dirty="0">
              <a:solidFill>
                <a:prstClr val="black"/>
              </a:solidFill>
              <a:latin typeface="Arial" panose="020B0604020202020204" pitchFamily="34" charset="0"/>
            </a:endParaRPr>
          </a:p>
          <a:p>
            <a:pPr marR="0" rtl="0"/>
            <a:r>
              <a:rPr lang="fr-FR" sz="1800" b="1" i="0" u="none" strike="noStrike" baseline="0" dirty="0">
                <a:solidFill>
                  <a:srgbClr val="FFFFFF"/>
                </a:solidFill>
                <a:latin typeface="Times New Roman" panose="02020603050405020304" pitchFamily="18" charset="0"/>
              </a:rPr>
              <a:t>30, </a:t>
            </a:r>
            <a:r>
              <a:rPr lang="fr-FR" sz="1800" b="1" i="0" u="none" strike="noStrike" baseline="0" dirty="0" err="1">
                <a:solidFill>
                  <a:srgbClr val="FFFFFF"/>
                </a:solidFill>
                <a:latin typeface="Times New Roman" panose="02020603050405020304" pitchFamily="18" charset="0"/>
              </a:rPr>
              <a:t>January</a:t>
            </a:r>
            <a:r>
              <a:rPr lang="fr-FR" sz="1800" b="1" i="0" u="none" strike="noStrike" baseline="0" dirty="0">
                <a:solidFill>
                  <a:srgbClr val="FFFFFF"/>
                </a:solidFill>
                <a:latin typeface="Times New Roman" panose="02020603050405020304" pitchFamily="18" charset="0"/>
              </a:rPr>
              <a:t> 2022</a:t>
            </a:r>
            <a:endParaRPr lang="fr-FR" sz="1800" b="0" i="0" u="none" strike="noStrike" baseline="0" dirty="0">
              <a:solidFill>
                <a:prstClr val="black"/>
              </a:solidFill>
              <a:latin typeface="Arial" panose="020B0604020202020204" pitchFamily="34" charset="0"/>
            </a:endParaRPr>
          </a:p>
          <a:p>
            <a:endParaRPr lang="fr-GP" dirty="0"/>
          </a:p>
        </p:txBody>
      </p:sp>
    </p:spTree>
    <p:extLst>
      <p:ext uri="{BB962C8B-B14F-4D97-AF65-F5344CB8AC3E}">
        <p14:creationId xmlns:p14="http://schemas.microsoft.com/office/powerpoint/2010/main" val="375229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p:txBody>
          <a:bodyPr/>
          <a:lstStyle/>
          <a:p>
            <a:r>
              <a:rPr lang="fr-FR" dirty="0" err="1"/>
              <a:t>Proposal</a:t>
            </a:r>
            <a:r>
              <a:rPr lang="fr-FR" dirty="0"/>
              <a:t> of PA : </a:t>
            </a:r>
            <a:br>
              <a:rPr lang="fr-FR" dirty="0"/>
            </a:br>
            <a:r>
              <a:rPr lang="fr-FR" dirty="0"/>
              <a:t>Parc naturel marin de Martinique</a:t>
            </a:r>
          </a:p>
        </p:txBody>
      </p:sp>
      <p:sp>
        <p:nvSpPr>
          <p:cNvPr id="2" name="CustomShape 6">
            <a:extLst>
              <a:ext uri="{FF2B5EF4-FFF2-40B4-BE49-F238E27FC236}">
                <a16:creationId xmlns:a16="http://schemas.microsoft.com/office/drawing/2014/main" id="{92F9CEEC-4F7D-1DF1-AE88-C5E53188FC32}"/>
              </a:ext>
            </a:extLst>
          </p:cNvPr>
          <p:cNvSpPr/>
          <p:nvPr/>
        </p:nvSpPr>
        <p:spPr>
          <a:xfrm>
            <a:off x="2090208" y="1973491"/>
            <a:ext cx="5884481" cy="3739485"/>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tabLst>
                <a:tab pos="0" algn="l"/>
              </a:tabLst>
            </a:pPr>
            <a:r>
              <a:rPr lang="fr-FR" sz="1650" b="1" strike="noStrike" spc="-1" dirty="0">
                <a:solidFill>
                  <a:srgbClr val="2A6099"/>
                </a:solidFill>
                <a:latin typeface="Century Gothic (Corps)"/>
                <a:ea typeface="Arial"/>
              </a:rPr>
              <a:t>Date </a:t>
            </a:r>
            <a:r>
              <a:rPr lang="fr-FR" sz="1650" b="1" strike="noStrike" spc="-1" dirty="0" err="1">
                <a:solidFill>
                  <a:srgbClr val="2A6099"/>
                </a:solidFill>
                <a:latin typeface="Century Gothic (Corps)"/>
                <a:ea typeface="Arial"/>
              </a:rPr>
              <a:t>submission</a:t>
            </a:r>
            <a:r>
              <a:rPr lang="fr-FR" sz="1650" b="1" strike="noStrike" spc="-1" dirty="0">
                <a:solidFill>
                  <a:srgbClr val="2A6099"/>
                </a:solidFill>
                <a:latin typeface="Century Gothic (Corps)"/>
                <a:ea typeface="Arial"/>
              </a:rPr>
              <a:t>: </a:t>
            </a:r>
            <a:r>
              <a:rPr lang="fr-FR" sz="1650" b="0" strike="noStrike" spc="-1" dirty="0">
                <a:solidFill>
                  <a:srgbClr val="2A6099"/>
                </a:solidFill>
                <a:latin typeface="Century Gothic (Corps)"/>
                <a:ea typeface="Arial"/>
              </a:rPr>
              <a:t>July 29th 2022</a:t>
            </a:r>
            <a:endParaRPr lang="fr-FR" sz="1650" b="0" strike="noStrike" spc="-1" dirty="0">
              <a:latin typeface="Century Gothic (Corps)"/>
            </a:endParaRPr>
          </a:p>
          <a:p>
            <a:pPr>
              <a:lnSpc>
                <a:spcPct val="100000"/>
              </a:lnSpc>
              <a:tabLst>
                <a:tab pos="0" algn="l"/>
              </a:tabLst>
            </a:pPr>
            <a:r>
              <a:rPr lang="fr-FR" sz="1650" b="1" strike="noStrike" spc="-1" dirty="0">
                <a:solidFill>
                  <a:srgbClr val="2A6099"/>
                </a:solidFill>
                <a:latin typeface="Century Gothic (Corps)"/>
                <a:ea typeface="Arial"/>
              </a:rPr>
              <a:t>Area </a:t>
            </a:r>
            <a:r>
              <a:rPr lang="fr-FR" sz="1650" b="1" strike="noStrike" spc="-1" dirty="0" err="1">
                <a:solidFill>
                  <a:srgbClr val="2A6099"/>
                </a:solidFill>
                <a:latin typeface="Century Gothic (Corps)"/>
                <a:ea typeface="Arial"/>
              </a:rPr>
              <a:t>name</a:t>
            </a:r>
            <a:r>
              <a:rPr lang="fr-FR" sz="1650" b="1" strike="noStrike" spc="-1" dirty="0">
                <a:solidFill>
                  <a:srgbClr val="2A6099"/>
                </a:solidFill>
                <a:latin typeface="Century Gothic (Corps)"/>
                <a:ea typeface="Arial"/>
              </a:rPr>
              <a:t>:</a:t>
            </a:r>
            <a:r>
              <a:rPr lang="fr-FR" sz="1650" b="0" strike="noStrike" spc="-1" dirty="0">
                <a:solidFill>
                  <a:srgbClr val="2A6099"/>
                </a:solidFill>
                <a:latin typeface="Century Gothic (Corps)"/>
                <a:ea typeface="Arial"/>
              </a:rPr>
              <a:t> </a:t>
            </a:r>
            <a:r>
              <a:rPr lang="en-US" sz="1650" b="0" strike="noStrike" spc="-1" dirty="0">
                <a:solidFill>
                  <a:srgbClr val="2A6099"/>
                </a:solidFill>
                <a:latin typeface="Century Gothic (Corps)"/>
                <a:ea typeface="Arial"/>
              </a:rPr>
              <a:t>Martinique Marine Nature Park</a:t>
            </a:r>
            <a:endParaRPr lang="fr-FR" sz="1650" b="0" strike="noStrike" spc="-1" dirty="0">
              <a:latin typeface="Century Gothic (Corps)"/>
            </a:endParaRPr>
          </a:p>
          <a:p>
            <a:pPr>
              <a:lnSpc>
                <a:spcPct val="100000"/>
              </a:lnSpc>
              <a:tabLst>
                <a:tab pos="0" algn="l"/>
              </a:tabLst>
            </a:pPr>
            <a:r>
              <a:rPr lang="fr-FR" sz="1650" b="1" strike="noStrike" spc="-1" dirty="0">
                <a:solidFill>
                  <a:srgbClr val="2A6099"/>
                </a:solidFill>
                <a:latin typeface="Century Gothic (Corps)"/>
                <a:ea typeface="Arial"/>
              </a:rPr>
              <a:t>Stakeholders</a:t>
            </a:r>
            <a:r>
              <a:rPr lang="fr-FR" sz="1650" b="0" strike="noStrike" spc="-1" dirty="0">
                <a:solidFill>
                  <a:srgbClr val="2A6099"/>
                </a:solidFill>
                <a:latin typeface="Century Gothic (Corps)"/>
                <a:ea typeface="Arial"/>
              </a:rPr>
              <a:t>: Office Français de la Biodiversité (OFB)</a:t>
            </a:r>
            <a:endParaRPr lang="fr-FR" sz="1650" b="0" strike="noStrike" spc="-1" dirty="0">
              <a:latin typeface="Century Gothic (Corps)"/>
            </a:endParaRPr>
          </a:p>
          <a:p>
            <a:pPr>
              <a:lnSpc>
                <a:spcPct val="100000"/>
              </a:lnSpc>
              <a:tabLst>
                <a:tab pos="0" algn="l"/>
              </a:tabLst>
            </a:pPr>
            <a:endParaRPr lang="fr-FR" sz="1650" b="0" strike="noStrike" spc="-1" dirty="0">
              <a:latin typeface="Century Gothic (Corps)"/>
            </a:endParaRPr>
          </a:p>
          <a:p>
            <a:pPr>
              <a:lnSpc>
                <a:spcPct val="100000"/>
              </a:lnSpc>
              <a:tabLst>
                <a:tab pos="0" algn="l"/>
              </a:tabLst>
            </a:pPr>
            <a:r>
              <a:rPr lang="fr-FR" sz="1650" b="1" strike="noStrike" spc="-1" dirty="0">
                <a:solidFill>
                  <a:srgbClr val="2A6099"/>
                </a:solidFill>
                <a:latin typeface="Century Gothic (Corps)"/>
                <a:ea typeface="Arial"/>
              </a:rPr>
              <a:t>Documents </a:t>
            </a:r>
            <a:r>
              <a:rPr lang="fr-FR" sz="1650" b="1" strike="noStrike" spc="-1" dirty="0" err="1">
                <a:solidFill>
                  <a:srgbClr val="2A6099"/>
                </a:solidFill>
                <a:latin typeface="Century Gothic (Corps)"/>
                <a:ea typeface="Arial"/>
              </a:rPr>
              <a:t>submitted</a:t>
            </a:r>
            <a:r>
              <a:rPr lang="fr-FR" sz="1650" b="1" strike="noStrike" spc="-1" dirty="0">
                <a:solidFill>
                  <a:srgbClr val="2A6099"/>
                </a:solidFill>
                <a:latin typeface="Century Gothic (Corps)"/>
                <a:ea typeface="Arial"/>
              </a:rPr>
              <a:t> by OFB : </a:t>
            </a:r>
            <a:r>
              <a:rPr lang="fr-FR" sz="1450" b="0" strike="noStrike" spc="-1" dirty="0">
                <a:solidFill>
                  <a:srgbClr val="2A6099"/>
                </a:solidFill>
                <a:latin typeface="Century Gothic (Corps)"/>
                <a:ea typeface="Arial"/>
              </a:rPr>
              <a:t>(</a:t>
            </a:r>
            <a:r>
              <a:rPr lang="fr-FR" sz="1450" b="0" strike="noStrike" spc="-1" dirty="0" err="1">
                <a:solidFill>
                  <a:srgbClr val="2A6099"/>
                </a:solidFill>
                <a:latin typeface="Century Gothic (Corps)"/>
                <a:ea typeface="Arial"/>
              </a:rPr>
              <a:t>available</a:t>
            </a:r>
            <a:r>
              <a:rPr lang="fr-FR" sz="1450" b="0" strike="noStrike" spc="-1" dirty="0">
                <a:solidFill>
                  <a:srgbClr val="2A6099"/>
                </a:solidFill>
                <a:latin typeface="Century Gothic (Corps)"/>
                <a:ea typeface="Arial"/>
              </a:rPr>
              <a:t> on </a:t>
            </a:r>
            <a:r>
              <a:rPr lang="fr-FR" sz="1450" b="0" strike="noStrike" spc="-1" dirty="0" err="1">
                <a:solidFill>
                  <a:srgbClr val="2A6099"/>
                </a:solidFill>
                <a:latin typeface="Century Gothic (Corps)"/>
                <a:ea typeface="Arial"/>
              </a:rPr>
              <a:t>Teamwork</a:t>
            </a:r>
            <a:r>
              <a:rPr lang="fr-FR" sz="1450" b="0" strike="noStrike" spc="-1" dirty="0">
                <a:solidFill>
                  <a:srgbClr val="2A6099"/>
                </a:solidFill>
                <a:latin typeface="Century Gothic (Corps)"/>
                <a:ea typeface="Arial"/>
              </a:rPr>
              <a:t>)</a:t>
            </a:r>
            <a:endParaRPr lang="fr-FR" sz="1450" b="0" strike="noStrike" spc="-1" dirty="0">
              <a:latin typeface="Century Gothic (Corps)"/>
            </a:endParaRPr>
          </a:p>
          <a:p>
            <a:pPr marL="457200" indent="-332640">
              <a:lnSpc>
                <a:spcPct val="100000"/>
              </a:lnSpc>
              <a:buClr>
                <a:srgbClr val="2A6099"/>
              </a:buClr>
              <a:buFont typeface="Arial"/>
              <a:buChar char="●"/>
              <a:tabLst>
                <a:tab pos="0" algn="l"/>
              </a:tabLst>
            </a:pPr>
            <a:r>
              <a:rPr lang="en-US" sz="1650" b="0" strike="noStrike" spc="-1" dirty="0">
                <a:solidFill>
                  <a:srgbClr val="2A6099"/>
                </a:solidFill>
                <a:latin typeface="Century Gothic (Corps)"/>
                <a:ea typeface="Arial"/>
              </a:rPr>
              <a:t>Proposal for the Martinique Marine Nature Park (MMNP)</a:t>
            </a:r>
          </a:p>
          <a:p>
            <a:pPr marL="124560">
              <a:lnSpc>
                <a:spcPct val="100000"/>
              </a:lnSpc>
              <a:buClr>
                <a:srgbClr val="2A6099"/>
              </a:buClr>
              <a:tabLst>
                <a:tab pos="0" algn="l"/>
              </a:tabLst>
            </a:pPr>
            <a:r>
              <a:rPr lang="en-US" sz="1650" b="0" strike="noStrike" spc="-1" dirty="0">
                <a:solidFill>
                  <a:srgbClr val="2A6099"/>
                </a:solidFill>
                <a:latin typeface="Century Gothic (Corps)"/>
                <a:ea typeface="Arial"/>
              </a:rPr>
              <a:t>      (courtesy translation in English)</a:t>
            </a:r>
          </a:p>
          <a:p>
            <a:pPr marL="457200" indent="-332640">
              <a:lnSpc>
                <a:spcPct val="100000"/>
              </a:lnSpc>
              <a:buClr>
                <a:srgbClr val="2A6099"/>
              </a:buClr>
              <a:buFont typeface="Arial"/>
              <a:buChar char="●"/>
              <a:tabLst>
                <a:tab pos="0" algn="l"/>
              </a:tabLst>
            </a:pPr>
            <a:r>
              <a:rPr lang="en-US" sz="1650" b="0" strike="noStrike" spc="-1" dirty="0">
                <a:solidFill>
                  <a:srgbClr val="2A6099"/>
                </a:solidFill>
                <a:latin typeface="Century Gothic (Corps)"/>
                <a:ea typeface="Arial"/>
              </a:rPr>
              <a:t>Annexes (courtesy translation in English)</a:t>
            </a:r>
          </a:p>
          <a:p>
            <a:pPr marL="457200" indent="-332640">
              <a:lnSpc>
                <a:spcPct val="100000"/>
              </a:lnSpc>
              <a:buClr>
                <a:srgbClr val="2A6099"/>
              </a:buClr>
              <a:buFont typeface="Arial"/>
              <a:buChar char="●"/>
              <a:tabLst>
                <a:tab pos="0" algn="l"/>
              </a:tabLst>
            </a:pPr>
            <a:r>
              <a:rPr lang="en-US" sz="1650" b="0" strike="noStrike" spc="-1" dirty="0">
                <a:solidFill>
                  <a:srgbClr val="2A6099"/>
                </a:solidFill>
                <a:latin typeface="Century Gothic (Corps)"/>
                <a:ea typeface="Arial"/>
              </a:rPr>
              <a:t>Pictures (courtesy translation in English)</a:t>
            </a:r>
          </a:p>
          <a:p>
            <a:pPr marL="457200" indent="-332640">
              <a:lnSpc>
                <a:spcPct val="100000"/>
              </a:lnSpc>
              <a:buClr>
                <a:srgbClr val="2A6099"/>
              </a:buClr>
              <a:buFont typeface="Arial"/>
              <a:buChar char="●"/>
              <a:tabLst>
                <a:tab pos="0" algn="l"/>
              </a:tabLst>
            </a:pPr>
            <a:r>
              <a:rPr lang="en-US" sz="1650" b="0" strike="noStrike" spc="-1" dirty="0">
                <a:solidFill>
                  <a:srgbClr val="2A6099"/>
                </a:solidFill>
                <a:latin typeface="Century Gothic (Corps)"/>
                <a:ea typeface="Arial"/>
              </a:rPr>
              <a:t>Management Plan 2021-2035 (in French)</a:t>
            </a:r>
          </a:p>
          <a:p>
            <a:pPr marL="457200" indent="-332640">
              <a:lnSpc>
                <a:spcPct val="100000"/>
              </a:lnSpc>
              <a:buClr>
                <a:srgbClr val="2A6099"/>
              </a:buClr>
              <a:buFont typeface="Arial"/>
              <a:buChar char="●"/>
              <a:tabLst>
                <a:tab pos="0" algn="l"/>
              </a:tabLst>
            </a:pPr>
            <a:r>
              <a:rPr lang="en-US" sz="1650" b="0" strike="noStrike" spc="-1" dirty="0">
                <a:solidFill>
                  <a:srgbClr val="2A6099"/>
                </a:solidFill>
                <a:latin typeface="Century Gothic (Corps)"/>
                <a:ea typeface="Arial"/>
              </a:rPr>
              <a:t>Activity Report 2021 (in French)</a:t>
            </a:r>
          </a:p>
          <a:p>
            <a:pPr marL="457200" indent="-332640">
              <a:lnSpc>
                <a:spcPct val="100000"/>
              </a:lnSpc>
              <a:buClr>
                <a:srgbClr val="2A6099"/>
              </a:buClr>
              <a:buFont typeface="Arial"/>
              <a:buChar char="●"/>
              <a:tabLst>
                <a:tab pos="0" algn="l"/>
              </a:tabLst>
            </a:pPr>
            <a:r>
              <a:rPr lang="en-US" sz="1650" b="0" strike="noStrike" spc="-1" dirty="0">
                <a:solidFill>
                  <a:srgbClr val="2A6099"/>
                </a:solidFill>
                <a:latin typeface="Century Gothic (Corps)"/>
                <a:ea typeface="Arial"/>
              </a:rPr>
              <a:t>Work Plan 2022 (in French)</a:t>
            </a:r>
            <a:endParaRPr lang="fr-FR" sz="1650" b="0" strike="noStrike" spc="-1" dirty="0">
              <a:latin typeface="Century Gothic (Corps)"/>
            </a:endParaRPr>
          </a:p>
          <a:p>
            <a:pPr>
              <a:lnSpc>
                <a:spcPct val="100000"/>
              </a:lnSpc>
              <a:tabLst>
                <a:tab pos="0" algn="l"/>
              </a:tabLst>
            </a:pPr>
            <a:endParaRPr lang="fr-FR" sz="1650" b="0" strike="noStrike" spc="-1" dirty="0">
              <a:latin typeface="Arial"/>
            </a:endParaRPr>
          </a:p>
        </p:txBody>
      </p:sp>
      <p:pic>
        <p:nvPicPr>
          <p:cNvPr id="3" name="Image 2">
            <a:extLst>
              <a:ext uri="{FF2B5EF4-FFF2-40B4-BE49-F238E27FC236}">
                <a16:creationId xmlns:a16="http://schemas.microsoft.com/office/drawing/2014/main" id="{49458A71-BFD6-4E71-8032-EE63F5BE083C}"/>
              </a:ext>
            </a:extLst>
          </p:cNvPr>
          <p:cNvPicPr>
            <a:picLocks noChangeAspect="1"/>
          </p:cNvPicPr>
          <p:nvPr/>
        </p:nvPicPr>
        <p:blipFill>
          <a:blip r:embed="rId3"/>
          <a:stretch>
            <a:fillRect/>
          </a:stretch>
        </p:blipFill>
        <p:spPr>
          <a:xfrm>
            <a:off x="8326686" y="1636536"/>
            <a:ext cx="3042113" cy="1792464"/>
          </a:xfrm>
          <a:prstGeom prst="rect">
            <a:avLst/>
          </a:prstGeom>
        </p:spPr>
      </p:pic>
      <p:pic>
        <p:nvPicPr>
          <p:cNvPr id="10" name="Image 9">
            <a:extLst>
              <a:ext uri="{FF2B5EF4-FFF2-40B4-BE49-F238E27FC236}">
                <a16:creationId xmlns:a16="http://schemas.microsoft.com/office/drawing/2014/main" id="{40C4EEB4-41E8-4A03-A4CC-56CC09212E0C}"/>
              </a:ext>
            </a:extLst>
          </p:cNvPr>
          <p:cNvPicPr>
            <a:picLocks noChangeAspect="1"/>
          </p:cNvPicPr>
          <p:nvPr/>
        </p:nvPicPr>
        <p:blipFill>
          <a:blip r:embed="rId4"/>
          <a:stretch>
            <a:fillRect/>
          </a:stretch>
        </p:blipFill>
        <p:spPr>
          <a:xfrm>
            <a:off x="9392509" y="3843234"/>
            <a:ext cx="1807495" cy="2550612"/>
          </a:xfrm>
          <a:prstGeom prst="rect">
            <a:avLst/>
          </a:prstGeom>
          <a:ln>
            <a:solidFill>
              <a:schemeClr val="tx1"/>
            </a:solidFill>
          </a:ln>
        </p:spPr>
      </p:pic>
      <p:sp>
        <p:nvSpPr>
          <p:cNvPr id="8" name="ZoneTexte 7">
            <a:extLst>
              <a:ext uri="{FF2B5EF4-FFF2-40B4-BE49-F238E27FC236}">
                <a16:creationId xmlns:a16="http://schemas.microsoft.com/office/drawing/2014/main" id="{955707B2-0202-B69D-F89E-91B5D363AC32}"/>
              </a:ext>
            </a:extLst>
          </p:cNvPr>
          <p:cNvSpPr txBox="1"/>
          <p:nvPr/>
        </p:nvSpPr>
        <p:spPr>
          <a:xfrm>
            <a:off x="182381" y="1702888"/>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265991"/>
                </a:solidFill>
              </a:rPr>
              <a:t>Protected</a:t>
            </a:r>
            <a:r>
              <a:rPr lang="fr-FR" sz="1200" dirty="0">
                <a:solidFill>
                  <a:srgbClr val="265991"/>
                </a:solidFill>
              </a:rPr>
              <a:t> areas </a:t>
            </a:r>
            <a:r>
              <a:rPr lang="fr-FR" sz="1200" dirty="0" err="1">
                <a:solidFill>
                  <a:srgbClr val="265991"/>
                </a:solidFill>
              </a:rPr>
              <a:t>proposals</a:t>
            </a:r>
            <a:r>
              <a:rPr lang="fr-FR" sz="1200" dirty="0">
                <a:solidFill>
                  <a:srgbClr val="265991"/>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197427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6">
            <a:extLst>
              <a:ext uri="{FF2B5EF4-FFF2-40B4-BE49-F238E27FC236}">
                <a16:creationId xmlns:a16="http://schemas.microsoft.com/office/drawing/2014/main" id="{92F9CEEC-4F7D-1DF1-AE88-C5E53188FC32}"/>
              </a:ext>
            </a:extLst>
          </p:cNvPr>
          <p:cNvSpPr/>
          <p:nvPr/>
        </p:nvSpPr>
        <p:spPr>
          <a:xfrm>
            <a:off x="2179528" y="1830060"/>
            <a:ext cx="9135473" cy="3847207"/>
          </a:xfrm>
          <a:prstGeom prst="rect">
            <a:avLst/>
          </a:prstGeom>
          <a:noFill/>
          <a:ln w="0">
            <a:noFill/>
          </a:ln>
        </p:spPr>
        <p:style>
          <a:lnRef idx="0">
            <a:scrgbClr r="0" g="0" b="0"/>
          </a:lnRef>
          <a:fillRef idx="0">
            <a:scrgbClr r="0" g="0" b="0"/>
          </a:fillRef>
          <a:effectRef idx="0">
            <a:scrgbClr r="0" g="0" b="0"/>
          </a:effectRef>
          <a:fontRef idx="minor"/>
        </p:style>
        <p:txBody>
          <a:bodyPr wrap="square" lIns="90000" tIns="91440" rIns="90000" bIns="9144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Lst>
            </a:pPr>
            <a:r>
              <a:rPr lang="en-GB" sz="1600" b="1" dirty="0">
                <a:solidFill>
                  <a:schemeClr val="accent3"/>
                </a:solidFill>
              </a:rPr>
              <a:t>Experts</a:t>
            </a:r>
            <a:r>
              <a:rPr lang="en-GB" sz="1600" dirty="0">
                <a:solidFill>
                  <a:schemeClr val="accent3"/>
                </a:solidFill>
              </a:rPr>
              <a:t> recognise the great interest of the nomination of the </a:t>
            </a:r>
            <a:r>
              <a:rPr lang="en-US" sz="1600" dirty="0">
                <a:solidFill>
                  <a:schemeClr val="accent3"/>
                </a:solidFill>
              </a:rPr>
              <a:t>MMNP</a:t>
            </a:r>
            <a:r>
              <a:rPr lang="en-GB" sz="1600" dirty="0">
                <a:solidFill>
                  <a:schemeClr val="accent3"/>
                </a:solidFill>
              </a:rPr>
              <a:t> and the quality of the dossier</a:t>
            </a:r>
          </a:p>
          <a:p>
            <a:pPr>
              <a:tabLst>
                <a:tab pos="0" algn="l"/>
              </a:tabLst>
            </a:pPr>
            <a:r>
              <a:rPr lang="en-GB" sz="1600" dirty="0">
                <a:solidFill>
                  <a:schemeClr val="accent3"/>
                </a:solidFill>
              </a:rPr>
              <a:t> </a:t>
            </a:r>
            <a:endParaRPr lang="fr-FR" sz="1600" dirty="0">
              <a:solidFill>
                <a:schemeClr val="accent3"/>
              </a:solidFill>
            </a:endParaRPr>
          </a:p>
          <a:p>
            <a:pPr>
              <a:lnSpc>
                <a:spcPct val="100000"/>
              </a:lnSpc>
              <a:tabLst>
                <a:tab pos="0" algn="l"/>
              </a:tabLst>
            </a:pPr>
            <a:r>
              <a:rPr lang="fr-FR" sz="1600" b="1" dirty="0">
                <a:solidFill>
                  <a:schemeClr val="accent3"/>
                </a:solidFill>
              </a:rPr>
              <a:t>Experts </a:t>
            </a:r>
            <a:r>
              <a:rPr lang="fr-FR" sz="1600" dirty="0" err="1">
                <a:solidFill>
                  <a:schemeClr val="accent3"/>
                </a:solidFill>
              </a:rPr>
              <a:t>confirm</a:t>
            </a:r>
            <a:r>
              <a:rPr lang="fr-FR" sz="1600" dirty="0">
                <a:solidFill>
                  <a:schemeClr val="accent3"/>
                </a:solidFill>
              </a:rPr>
              <a:t> </a:t>
            </a:r>
            <a:r>
              <a:rPr lang="fr-FR" sz="1600" dirty="0" err="1">
                <a:solidFill>
                  <a:schemeClr val="accent3"/>
                </a:solidFill>
              </a:rPr>
              <a:t>that</a:t>
            </a:r>
            <a:r>
              <a:rPr lang="fr-FR" sz="1600" dirty="0">
                <a:solidFill>
                  <a:schemeClr val="accent3"/>
                </a:solidFill>
              </a:rPr>
              <a:t> the information </a:t>
            </a:r>
            <a:r>
              <a:rPr lang="fr-FR" sz="1600" dirty="0" err="1">
                <a:solidFill>
                  <a:schemeClr val="accent3"/>
                </a:solidFill>
              </a:rPr>
              <a:t>presented</a:t>
            </a:r>
            <a:r>
              <a:rPr lang="fr-FR" sz="1600" dirty="0">
                <a:solidFill>
                  <a:schemeClr val="accent3"/>
                </a:solidFill>
              </a:rPr>
              <a:t> in the </a:t>
            </a:r>
            <a:r>
              <a:rPr lang="fr-FR" sz="1600" dirty="0" err="1">
                <a:solidFill>
                  <a:schemeClr val="accent3"/>
                </a:solidFill>
              </a:rPr>
              <a:t>proposal</a:t>
            </a:r>
            <a:r>
              <a:rPr lang="fr-FR" sz="1600" dirty="0">
                <a:solidFill>
                  <a:schemeClr val="accent3"/>
                </a:solidFill>
              </a:rPr>
              <a:t> support the listing of the </a:t>
            </a:r>
            <a:r>
              <a:rPr lang="en-US" sz="1600" dirty="0">
                <a:solidFill>
                  <a:schemeClr val="accent3"/>
                </a:solidFill>
              </a:rPr>
              <a:t>MMNP under the SPAW Protocol</a:t>
            </a:r>
          </a:p>
          <a:p>
            <a:pPr>
              <a:lnSpc>
                <a:spcPct val="100000"/>
              </a:lnSpc>
              <a:tabLst>
                <a:tab pos="0" algn="l"/>
              </a:tabLst>
            </a:pPr>
            <a:endParaRPr lang="en-US" sz="1400" b="0" strike="noStrike" spc="-1" dirty="0">
              <a:solidFill>
                <a:schemeClr val="accent3"/>
              </a:solidFill>
              <a:latin typeface="Arial"/>
            </a:endParaRPr>
          </a:p>
          <a:p>
            <a:pPr>
              <a:lnSpc>
                <a:spcPct val="100000"/>
              </a:lnSpc>
              <a:tabLst>
                <a:tab pos="0" algn="l"/>
              </a:tabLst>
            </a:pPr>
            <a:r>
              <a:rPr lang="en-US" sz="1600" b="1" dirty="0">
                <a:solidFill>
                  <a:schemeClr val="accent3"/>
                </a:solidFill>
              </a:rPr>
              <a:t>Experts</a:t>
            </a:r>
            <a:r>
              <a:rPr lang="en-US" sz="1600" dirty="0">
                <a:solidFill>
                  <a:schemeClr val="accent3"/>
                </a:solidFill>
              </a:rPr>
              <a:t> pointed out certain limits in the proposal:</a:t>
            </a:r>
          </a:p>
          <a:p>
            <a:pPr marL="285750" indent="-285750">
              <a:buFont typeface="Arial" panose="020B0604020202020204" pitchFamily="34" charset="0"/>
              <a:buChar char="•"/>
              <a:tabLst>
                <a:tab pos="0" algn="l"/>
              </a:tabLst>
            </a:pPr>
            <a:r>
              <a:rPr lang="fr-FR" sz="1600" dirty="0" err="1">
                <a:solidFill>
                  <a:schemeClr val="accent3"/>
                </a:solidFill>
              </a:rPr>
              <a:t>Lack</a:t>
            </a:r>
            <a:r>
              <a:rPr lang="fr-FR" sz="1600" dirty="0">
                <a:solidFill>
                  <a:schemeClr val="accent3"/>
                </a:solidFill>
              </a:rPr>
              <a:t> of </a:t>
            </a:r>
            <a:r>
              <a:rPr lang="fr-FR" sz="1600" dirty="0" err="1">
                <a:solidFill>
                  <a:schemeClr val="accent3"/>
                </a:solidFill>
              </a:rPr>
              <a:t>elements</a:t>
            </a:r>
            <a:r>
              <a:rPr lang="fr-FR" sz="1600" dirty="0">
                <a:solidFill>
                  <a:schemeClr val="accent3"/>
                </a:solidFill>
              </a:rPr>
              <a:t> on </a:t>
            </a:r>
            <a:r>
              <a:rPr lang="fr-FR" sz="1600" dirty="0" err="1">
                <a:solidFill>
                  <a:schemeClr val="accent3"/>
                </a:solidFill>
              </a:rPr>
              <a:t>ecological</a:t>
            </a:r>
            <a:r>
              <a:rPr lang="fr-FR" sz="1600" dirty="0">
                <a:solidFill>
                  <a:schemeClr val="accent3"/>
                </a:solidFill>
              </a:rPr>
              <a:t> aspects (</a:t>
            </a:r>
            <a:r>
              <a:rPr lang="en-US" sz="1600" dirty="0">
                <a:solidFill>
                  <a:schemeClr val="accent3"/>
                </a:solidFill>
              </a:rPr>
              <a:t>rarity, naturalness, diversity, connectivity, and resilience)</a:t>
            </a:r>
          </a:p>
          <a:p>
            <a:pPr marL="285750" indent="-285750">
              <a:buFont typeface="Arial" panose="020B0604020202020204" pitchFamily="34" charset="0"/>
              <a:buChar char="•"/>
              <a:tabLst>
                <a:tab pos="0" algn="l"/>
              </a:tabLst>
            </a:pPr>
            <a:r>
              <a:rPr lang="en-US" sz="1600" dirty="0">
                <a:solidFill>
                  <a:schemeClr val="accent3"/>
                </a:solidFill>
              </a:rPr>
              <a:t>Lack of clarity to explain how the listed objectives are aligned with conservation objectives of nature reserves, protection of specific habitats and vulnerable species as well as threat reduction and resilience of ecological processes</a:t>
            </a:r>
          </a:p>
          <a:p>
            <a:pPr>
              <a:lnSpc>
                <a:spcPct val="100000"/>
              </a:lnSpc>
              <a:tabLst>
                <a:tab pos="0" algn="l"/>
              </a:tabLst>
            </a:pPr>
            <a:endParaRPr lang="en-US" sz="1600" dirty="0">
              <a:solidFill>
                <a:schemeClr val="accent3"/>
              </a:solidFill>
            </a:endParaRPr>
          </a:p>
          <a:p>
            <a:pPr>
              <a:lnSpc>
                <a:spcPct val="100000"/>
              </a:lnSpc>
              <a:tabLst>
                <a:tab pos="0" algn="l"/>
              </a:tabLst>
            </a:pPr>
            <a:r>
              <a:rPr lang="en-US" sz="1600" b="1" u="sng" dirty="0">
                <a:solidFill>
                  <a:schemeClr val="accent3"/>
                </a:solidFill>
              </a:rPr>
              <a:t>Conclusion</a:t>
            </a:r>
            <a:r>
              <a:rPr lang="en-US" sz="1600" dirty="0">
                <a:solidFill>
                  <a:schemeClr val="accent3"/>
                </a:solidFill>
              </a:rPr>
              <a:t> : Experts recommend </a:t>
            </a:r>
            <a:r>
              <a:rPr lang="en-US" sz="1600" b="1" dirty="0">
                <a:solidFill>
                  <a:schemeClr val="accent3"/>
                </a:solidFill>
              </a:rPr>
              <a:t>giving full support to the proposal from France </a:t>
            </a:r>
            <a:r>
              <a:rPr lang="en-US" sz="1600" dirty="0">
                <a:solidFill>
                  <a:schemeClr val="accent3"/>
                </a:solidFill>
              </a:rPr>
              <a:t>to include the Martinique Marine Nature Park as a SPAW listed site</a:t>
            </a:r>
            <a:endParaRPr lang="fr-FR" sz="1600" dirty="0">
              <a:solidFill>
                <a:schemeClr val="accent3"/>
              </a:solidFill>
            </a:endParaRPr>
          </a:p>
        </p:txBody>
      </p:sp>
      <p:pic>
        <p:nvPicPr>
          <p:cNvPr id="4" name="Image 3">
            <a:extLst>
              <a:ext uri="{FF2B5EF4-FFF2-40B4-BE49-F238E27FC236}">
                <a16:creationId xmlns:a16="http://schemas.microsoft.com/office/drawing/2014/main" id="{0FEED1EF-7F8E-9A5F-0F62-C8DD0A25FF59}"/>
              </a:ext>
            </a:extLst>
          </p:cNvPr>
          <p:cNvPicPr>
            <a:picLocks noChangeAspect="1"/>
          </p:cNvPicPr>
          <p:nvPr/>
        </p:nvPicPr>
        <p:blipFill>
          <a:blip r:embed="rId3"/>
          <a:stretch>
            <a:fillRect/>
          </a:stretch>
        </p:blipFill>
        <p:spPr>
          <a:xfrm>
            <a:off x="9381285" y="195899"/>
            <a:ext cx="1413715" cy="832985"/>
          </a:xfrm>
          <a:prstGeom prst="rect">
            <a:avLst/>
          </a:prstGeom>
        </p:spPr>
      </p:pic>
      <p:sp>
        <p:nvSpPr>
          <p:cNvPr id="8" name="Titre 4">
            <a:extLst>
              <a:ext uri="{FF2B5EF4-FFF2-40B4-BE49-F238E27FC236}">
                <a16:creationId xmlns:a16="http://schemas.microsoft.com/office/drawing/2014/main" id="{FFF0B42E-6388-4FA4-A821-9B9662EADAE9}"/>
              </a:ext>
            </a:extLst>
          </p:cNvPr>
          <p:cNvSpPr>
            <a:spLocks noGrp="1"/>
          </p:cNvSpPr>
          <p:nvPr>
            <p:ph type="title"/>
          </p:nvPr>
        </p:nvSpPr>
        <p:spPr>
          <a:xfrm>
            <a:off x="1397000" y="365125"/>
            <a:ext cx="9803004" cy="1325563"/>
          </a:xfrm>
        </p:spPr>
        <p:txBody>
          <a:bodyPr/>
          <a:lstStyle/>
          <a:p>
            <a:r>
              <a:rPr lang="fr-FR" dirty="0" err="1"/>
              <a:t>Proposal</a:t>
            </a:r>
            <a:r>
              <a:rPr lang="fr-FR" dirty="0"/>
              <a:t> of PA : </a:t>
            </a:r>
            <a:br>
              <a:rPr lang="fr-FR" dirty="0"/>
            </a:br>
            <a:r>
              <a:rPr lang="fr-FR" dirty="0"/>
              <a:t>Parc naturel marin de Martinique</a:t>
            </a:r>
          </a:p>
        </p:txBody>
      </p:sp>
      <p:sp>
        <p:nvSpPr>
          <p:cNvPr id="3" name="ZoneTexte 2">
            <a:extLst>
              <a:ext uri="{FF2B5EF4-FFF2-40B4-BE49-F238E27FC236}">
                <a16:creationId xmlns:a16="http://schemas.microsoft.com/office/drawing/2014/main" id="{87600206-3336-D97F-C8FF-02C658ADE3C5}"/>
              </a:ext>
            </a:extLst>
          </p:cNvPr>
          <p:cNvSpPr txBox="1"/>
          <p:nvPr/>
        </p:nvSpPr>
        <p:spPr>
          <a:xfrm>
            <a:off x="133266" y="1859914"/>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265991"/>
                </a:solidFill>
              </a:rPr>
              <a:t>Protected</a:t>
            </a:r>
            <a:r>
              <a:rPr lang="fr-FR" sz="1200" dirty="0">
                <a:solidFill>
                  <a:srgbClr val="265991"/>
                </a:solidFill>
              </a:rPr>
              <a:t> areas </a:t>
            </a:r>
            <a:r>
              <a:rPr lang="fr-FR" sz="1200" dirty="0" err="1">
                <a:solidFill>
                  <a:srgbClr val="265991"/>
                </a:solidFill>
              </a:rPr>
              <a:t>proposals</a:t>
            </a:r>
            <a:r>
              <a:rPr lang="fr-FR" sz="1200" dirty="0">
                <a:solidFill>
                  <a:srgbClr val="265991"/>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387475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8D6AB-F8A3-4FD5-A827-87B366B87E1A}"/>
              </a:ext>
            </a:extLst>
          </p:cNvPr>
          <p:cNvSpPr>
            <a:spLocks noGrp="1"/>
          </p:cNvSpPr>
          <p:nvPr>
            <p:ph type="title"/>
          </p:nvPr>
        </p:nvSpPr>
        <p:spPr>
          <a:xfrm>
            <a:off x="1397000" y="500062"/>
            <a:ext cx="10594975" cy="1325563"/>
          </a:xfrm>
        </p:spPr>
        <p:txBody>
          <a:bodyPr>
            <a:normAutofit fontScale="90000"/>
          </a:bodyPr>
          <a:lstStyle/>
          <a:p>
            <a:r>
              <a:rPr lang="en-US" sz="3600" dirty="0"/>
              <a:t>Revision of the procedures through which Contracting Parties may nominate new PA to be listed as SPAW sites</a:t>
            </a:r>
            <a:br>
              <a:rPr lang="en-US" dirty="0"/>
            </a:br>
            <a:endParaRPr lang="fr-FR" dirty="0"/>
          </a:p>
        </p:txBody>
      </p:sp>
      <p:sp>
        <p:nvSpPr>
          <p:cNvPr id="3" name="Espace réservé du contenu 2">
            <a:extLst>
              <a:ext uri="{FF2B5EF4-FFF2-40B4-BE49-F238E27FC236}">
                <a16:creationId xmlns:a16="http://schemas.microsoft.com/office/drawing/2014/main" id="{0C532439-99E8-479F-8C4E-FBCAB87A202A}"/>
              </a:ext>
            </a:extLst>
          </p:cNvPr>
          <p:cNvSpPr>
            <a:spLocks noGrp="1"/>
          </p:cNvSpPr>
          <p:nvPr>
            <p:ph idx="1"/>
          </p:nvPr>
        </p:nvSpPr>
        <p:spPr>
          <a:xfrm>
            <a:off x="1932713" y="1937379"/>
            <a:ext cx="9523548" cy="3848101"/>
          </a:xfrm>
        </p:spPr>
        <p:txBody>
          <a:bodyPr>
            <a:normAutofit/>
          </a:bodyPr>
          <a:lstStyle/>
          <a:p>
            <a:pPr marL="0" indent="0">
              <a:buNone/>
            </a:pPr>
            <a:r>
              <a:rPr lang="en-US" sz="1600" b="1" dirty="0"/>
              <a:t>All experts </a:t>
            </a:r>
            <a:r>
              <a:rPr lang="en-US" sz="1600" dirty="0"/>
              <a:t>agreed that the </a:t>
            </a:r>
            <a:r>
              <a:rPr lang="en-US" sz="1600" b="1" dirty="0"/>
              <a:t>current application format is too complicated </a:t>
            </a:r>
            <a:r>
              <a:rPr lang="en-US" sz="1600" dirty="0"/>
              <a:t>and suggested to review some of the criteria to simplify the process</a:t>
            </a:r>
          </a:p>
          <a:p>
            <a:pPr marL="0" indent="0">
              <a:buNone/>
            </a:pPr>
            <a:endParaRPr lang="en-US" sz="1600" dirty="0"/>
          </a:p>
          <a:p>
            <a:pPr marL="0" indent="0">
              <a:buNone/>
            </a:pPr>
            <a:r>
              <a:rPr lang="en-US" sz="1600" b="1" dirty="0"/>
              <a:t>All experts </a:t>
            </a:r>
            <a:r>
              <a:rPr lang="en-US" sz="1600" dirty="0"/>
              <a:t>agreed that the consolidation of the SPAW network and the revision of the listing process are two related elements in accordance with Article 7 of the SPAW Protocol. Working on this topic will be a first step to make the listing process more comprehensive</a:t>
            </a:r>
          </a:p>
          <a:p>
            <a:pPr marL="0" indent="0">
              <a:buNone/>
            </a:pPr>
            <a:endParaRPr lang="en-US" sz="1600" dirty="0"/>
          </a:p>
          <a:p>
            <a:pPr marL="0" indent="0">
              <a:buNone/>
            </a:pPr>
            <a:r>
              <a:rPr lang="fr-FR" sz="1600" b="1" u="sng" dirty="0"/>
              <a:t>Conclusion</a:t>
            </a:r>
            <a:r>
              <a:rPr lang="fr-FR" sz="1600" dirty="0"/>
              <a:t>: </a:t>
            </a:r>
            <a:r>
              <a:rPr lang="en-US" sz="1600" dirty="0"/>
              <a:t>the SPAW-RAC and the experts suggest to </a:t>
            </a:r>
            <a:r>
              <a:rPr lang="en-US" sz="1600" b="1" dirty="0"/>
              <a:t>continue working on the revision of the listing process based on the work initiated in 2022</a:t>
            </a:r>
            <a:r>
              <a:rPr lang="en-US" sz="1600" dirty="0"/>
              <a:t>.  This work can be guided by the STAC 10 recommendations for the next biennium</a:t>
            </a:r>
            <a:endParaRPr lang="fr-FR" sz="1600" dirty="0"/>
          </a:p>
        </p:txBody>
      </p:sp>
      <p:sp>
        <p:nvSpPr>
          <p:cNvPr id="5" name="ZoneTexte 4">
            <a:extLst>
              <a:ext uri="{FF2B5EF4-FFF2-40B4-BE49-F238E27FC236}">
                <a16:creationId xmlns:a16="http://schemas.microsoft.com/office/drawing/2014/main" id="{E0424FD9-FAE0-0F5D-30C0-1C07759D44A9}"/>
              </a:ext>
            </a:extLst>
          </p:cNvPr>
          <p:cNvSpPr txBox="1"/>
          <p:nvPr/>
        </p:nvSpPr>
        <p:spPr>
          <a:xfrm>
            <a:off x="182381" y="1702888"/>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8FC8FA"/>
                </a:solidFill>
              </a:rPr>
              <a:t>Protected</a:t>
            </a:r>
            <a:r>
              <a:rPr lang="fr-FR" sz="1200" dirty="0">
                <a:solidFill>
                  <a:srgbClr val="8FC8FA"/>
                </a:solidFill>
              </a:rPr>
              <a:t> areas </a:t>
            </a:r>
            <a:r>
              <a:rPr lang="fr-FR" sz="1200" dirty="0" err="1">
                <a:solidFill>
                  <a:srgbClr val="8FC8FA"/>
                </a:solidFill>
              </a:rPr>
              <a:t>proposals</a:t>
            </a:r>
            <a:r>
              <a:rPr lang="fr-FR" sz="1200" dirty="0">
                <a:solidFill>
                  <a:srgbClr val="8FC8FA"/>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rgbClr val="265991"/>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200887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056B9-8B97-4673-AF33-2B9747E2DB89}"/>
              </a:ext>
            </a:extLst>
          </p:cNvPr>
          <p:cNvSpPr>
            <a:spLocks noGrp="1"/>
          </p:cNvSpPr>
          <p:nvPr>
            <p:ph type="title"/>
          </p:nvPr>
        </p:nvSpPr>
        <p:spPr>
          <a:xfrm>
            <a:off x="1396999" y="155575"/>
            <a:ext cx="9803003" cy="1325563"/>
          </a:xfrm>
        </p:spPr>
        <p:txBody>
          <a:bodyPr>
            <a:normAutofit/>
          </a:bodyPr>
          <a:lstStyle/>
          <a:p>
            <a:r>
              <a:rPr lang="en-US" sz="3600" dirty="0"/>
              <a:t>Review the recommendations and present Options Papers</a:t>
            </a:r>
            <a:endParaRPr lang="fr-FR" sz="3600" dirty="0"/>
          </a:p>
        </p:txBody>
      </p:sp>
      <p:sp>
        <p:nvSpPr>
          <p:cNvPr id="3" name="Espace réservé du contenu 2">
            <a:extLst>
              <a:ext uri="{FF2B5EF4-FFF2-40B4-BE49-F238E27FC236}">
                <a16:creationId xmlns:a16="http://schemas.microsoft.com/office/drawing/2014/main" id="{6B693839-47E2-4338-AC26-301A5F70102C}"/>
              </a:ext>
            </a:extLst>
          </p:cNvPr>
          <p:cNvSpPr>
            <a:spLocks noGrp="1"/>
          </p:cNvSpPr>
          <p:nvPr>
            <p:ph idx="1"/>
          </p:nvPr>
        </p:nvSpPr>
        <p:spPr>
          <a:xfrm>
            <a:off x="2768251" y="1702888"/>
            <a:ext cx="8833813" cy="4802687"/>
          </a:xfrm>
        </p:spPr>
        <p:txBody>
          <a:bodyPr>
            <a:normAutofit/>
          </a:bodyPr>
          <a:lstStyle/>
          <a:p>
            <a:pPr marL="0" indent="0">
              <a:buNone/>
            </a:pPr>
            <a:r>
              <a:rPr lang="en-US" sz="2400" b="1" dirty="0" err="1">
                <a:latin typeface="Century Gothic (Corps)"/>
                <a:cs typeface="Arial" panose="020B0604020202020204" pitchFamily="34" charset="0"/>
              </a:rPr>
              <a:t>CaMPAM</a:t>
            </a:r>
            <a:r>
              <a:rPr lang="en-US" sz="2400" b="1" dirty="0">
                <a:latin typeface="Century Gothic (Corps)"/>
                <a:cs typeface="Arial" panose="020B0604020202020204" pitchFamily="34" charset="0"/>
              </a:rPr>
              <a:t> Options Paper Suggestions from experts</a:t>
            </a:r>
            <a:r>
              <a:rPr lang="en-US" sz="2200" b="1" dirty="0">
                <a:latin typeface="Century Gothic (Corps)"/>
                <a:cs typeface="Arial" panose="020B0604020202020204" pitchFamily="34" charset="0"/>
              </a:rPr>
              <a:t>:</a:t>
            </a:r>
          </a:p>
          <a:p>
            <a:pPr>
              <a:spcAft>
                <a:spcPts val="600"/>
              </a:spcAft>
            </a:pPr>
            <a:r>
              <a:rPr lang="en-US" sz="1900" dirty="0">
                <a:latin typeface="Century Gothic (Corps)"/>
                <a:cs typeface="Arial" panose="020B0604020202020204" pitchFamily="34" charset="0"/>
              </a:rPr>
              <a:t>defining a joint vision and clear objectives for a “renovated” </a:t>
            </a:r>
            <a:r>
              <a:rPr lang="en-US" sz="1900" dirty="0" err="1">
                <a:latin typeface="Century Gothic (Corps)"/>
                <a:cs typeface="Arial" panose="020B0604020202020204" pitchFamily="34" charset="0"/>
              </a:rPr>
              <a:t>CaMPAM</a:t>
            </a:r>
            <a:endParaRPr lang="en-US" sz="1900" dirty="0">
              <a:latin typeface="Century Gothic (Corps)"/>
              <a:cs typeface="Arial" panose="020B0604020202020204" pitchFamily="34" charset="0"/>
            </a:endParaRPr>
          </a:p>
          <a:p>
            <a:pPr>
              <a:spcAft>
                <a:spcPts val="600"/>
              </a:spcAft>
            </a:pPr>
            <a:r>
              <a:rPr lang="en-US" sz="1900" dirty="0">
                <a:latin typeface="Century Gothic (Corps)"/>
                <a:cs typeface="Arial" panose="020B0604020202020204" pitchFamily="34" charset="0"/>
              </a:rPr>
              <a:t>Budling on what previous work through the SPAW Protocol to pursue the assessments and recommendations of </a:t>
            </a:r>
            <a:r>
              <a:rPr lang="en-US" sz="1900" dirty="0" err="1">
                <a:latin typeface="Century Gothic (Corps)"/>
                <a:cs typeface="Arial" panose="020B0604020202020204" pitchFamily="34" charset="0"/>
              </a:rPr>
              <a:t>CaMPAM</a:t>
            </a:r>
            <a:endParaRPr lang="en-US" sz="1900" dirty="0">
              <a:latin typeface="Century Gothic (Corps)"/>
              <a:cs typeface="Arial" panose="020B0604020202020204" pitchFamily="34" charset="0"/>
            </a:endParaRPr>
          </a:p>
          <a:p>
            <a:pPr>
              <a:spcAft>
                <a:spcPts val="600"/>
              </a:spcAft>
            </a:pPr>
            <a:r>
              <a:rPr lang="en-US" sz="1900" dirty="0">
                <a:latin typeface="Century Gothic (Corps)"/>
                <a:cs typeface="Arial" panose="020B0604020202020204" pitchFamily="34" charset="0"/>
              </a:rPr>
              <a:t>base recommendations on the feedback and needs of the </a:t>
            </a:r>
            <a:r>
              <a:rPr lang="en-US" sz="1900" dirty="0" err="1">
                <a:latin typeface="Century Gothic (Corps)"/>
                <a:cs typeface="Arial" panose="020B0604020202020204" pitchFamily="34" charset="0"/>
              </a:rPr>
              <a:t>CaMPAM</a:t>
            </a:r>
            <a:r>
              <a:rPr lang="en-US" sz="1900" dirty="0">
                <a:latin typeface="Century Gothic (Corps)"/>
                <a:cs typeface="Arial" panose="020B0604020202020204" pitchFamily="34" charset="0"/>
              </a:rPr>
              <a:t> members (bottom-up approach) </a:t>
            </a:r>
          </a:p>
          <a:p>
            <a:pPr>
              <a:spcAft>
                <a:spcPts val="600"/>
              </a:spcAft>
            </a:pPr>
            <a:r>
              <a:rPr lang="en-US" sz="1900" dirty="0" err="1">
                <a:latin typeface="Century Gothic (Corps)"/>
                <a:cs typeface="Arial" panose="020B0604020202020204" pitchFamily="34" charset="0"/>
              </a:rPr>
              <a:t>CaMPAM’s</a:t>
            </a:r>
            <a:r>
              <a:rPr lang="en-US" sz="1900" dirty="0">
                <a:latin typeface="Century Gothic (Corps)"/>
                <a:cs typeface="Arial" panose="020B0604020202020204" pitchFamily="34" charset="0"/>
              </a:rPr>
              <a:t> role must be unique and in line with actions already initiated in the region (e.g. MPA Connect, the DCNA, </a:t>
            </a:r>
            <a:r>
              <a:rPr lang="en-US" sz="1900" dirty="0" err="1">
                <a:latin typeface="Century Gothic (Corps)"/>
                <a:cs typeface="Arial" panose="020B0604020202020204" pitchFamily="34" charset="0"/>
              </a:rPr>
              <a:t>Biopama</a:t>
            </a:r>
            <a:r>
              <a:rPr lang="en-US" sz="1900" dirty="0">
                <a:latin typeface="Century Gothic (Corps)"/>
                <a:cs typeface="Arial" panose="020B0604020202020204" pitchFamily="34" charset="0"/>
              </a:rPr>
              <a:t>, etc.)</a:t>
            </a:r>
          </a:p>
          <a:p>
            <a:pPr>
              <a:spcAft>
                <a:spcPts val="600"/>
              </a:spcAft>
            </a:pPr>
            <a:endParaRPr lang="en-US" sz="1900" dirty="0">
              <a:latin typeface="Century Gothic (Corps)"/>
              <a:cs typeface="Arial" panose="020B0604020202020204" pitchFamily="34" charset="0"/>
            </a:endParaRPr>
          </a:p>
          <a:p>
            <a:pPr marL="0" indent="0">
              <a:buNone/>
            </a:pPr>
            <a:r>
              <a:rPr lang="en-US" sz="2400" b="1" dirty="0">
                <a:latin typeface="Century Gothic (Corps)"/>
                <a:cs typeface="Arial" panose="020B0604020202020204" pitchFamily="34" charset="0"/>
              </a:rPr>
              <a:t>Connectivity Options Paper</a:t>
            </a:r>
            <a:r>
              <a:rPr lang="en-US" sz="2400" dirty="0">
                <a:latin typeface="Century Gothic (Corps)"/>
                <a:cs typeface="Arial" panose="020B0604020202020204" pitchFamily="34" charset="0"/>
              </a:rPr>
              <a:t>:</a:t>
            </a:r>
          </a:p>
          <a:p>
            <a:pPr marL="0" indent="0">
              <a:buNone/>
            </a:pPr>
            <a:r>
              <a:rPr lang="en-US" sz="2000" b="1" dirty="0">
                <a:latin typeface="Century Gothic (Corps)"/>
                <a:cs typeface="Arial" panose="020B0604020202020204" pitchFamily="34" charset="0"/>
              </a:rPr>
              <a:t>No suggestion from experts by lack of time</a:t>
            </a:r>
            <a:endParaRPr lang="en-US" sz="1600" dirty="0">
              <a:latin typeface="Century Gothic (Corps)"/>
              <a:cs typeface="Arial" panose="020B0604020202020204" pitchFamily="34" charset="0"/>
            </a:endParaRPr>
          </a:p>
          <a:p>
            <a:pPr>
              <a:spcAft>
                <a:spcPts val="600"/>
              </a:spcAft>
            </a:pPr>
            <a:endParaRPr lang="en-US" sz="1900" dirty="0">
              <a:latin typeface="Century Gothic (Corps)"/>
              <a:cs typeface="Arial" panose="020B0604020202020204" pitchFamily="34" charset="0"/>
            </a:endParaRPr>
          </a:p>
          <a:p>
            <a:pPr>
              <a:spcAft>
                <a:spcPts val="600"/>
              </a:spcAft>
            </a:pPr>
            <a:endParaRPr lang="en-US" sz="1900" dirty="0">
              <a:latin typeface="Century Gothic (Corps)"/>
              <a:cs typeface="Arial" panose="020B0604020202020204" pitchFamily="34" charset="0"/>
            </a:endParaRPr>
          </a:p>
          <a:p>
            <a:pPr marL="0" indent="0">
              <a:buNone/>
            </a:pPr>
            <a:endParaRPr lang="en-US" sz="2200" dirty="0">
              <a:latin typeface="Century Gothic (Corps)"/>
              <a:cs typeface="Arial" panose="020B0604020202020204" pitchFamily="34" charset="0"/>
            </a:endParaRPr>
          </a:p>
        </p:txBody>
      </p:sp>
      <p:sp>
        <p:nvSpPr>
          <p:cNvPr id="5" name="ZoneTexte 4">
            <a:extLst>
              <a:ext uri="{FF2B5EF4-FFF2-40B4-BE49-F238E27FC236}">
                <a16:creationId xmlns:a16="http://schemas.microsoft.com/office/drawing/2014/main" id="{14998E70-A1E4-7A7C-AB33-539C43273485}"/>
              </a:ext>
            </a:extLst>
          </p:cNvPr>
          <p:cNvSpPr txBox="1"/>
          <p:nvPr/>
        </p:nvSpPr>
        <p:spPr>
          <a:xfrm>
            <a:off x="182381" y="1702888"/>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8FC8FA"/>
                </a:solidFill>
              </a:rPr>
              <a:t>Protected</a:t>
            </a:r>
            <a:r>
              <a:rPr lang="fr-FR" sz="1200" dirty="0">
                <a:solidFill>
                  <a:srgbClr val="8FC8FA"/>
                </a:solidFill>
              </a:rPr>
              <a:t> areas </a:t>
            </a:r>
            <a:r>
              <a:rPr lang="fr-FR" sz="1200" dirty="0" err="1">
                <a:solidFill>
                  <a:srgbClr val="8FC8FA"/>
                </a:solidFill>
              </a:rPr>
              <a:t>proposals</a:t>
            </a:r>
            <a:r>
              <a:rPr lang="fr-FR" sz="1200" dirty="0">
                <a:solidFill>
                  <a:srgbClr val="8FC8FA"/>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rgbClr val="265991"/>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16957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p:txBody>
          <a:bodyPr/>
          <a:lstStyle/>
          <a:p>
            <a:r>
              <a:rPr lang="fr-FR" dirty="0" err="1"/>
              <a:t>Feed</a:t>
            </a:r>
            <a:r>
              <a:rPr lang="fr-FR" dirty="0"/>
              <a:t> back </a:t>
            </a:r>
            <a:r>
              <a:rPr lang="fr-FR" dirty="0" err="1"/>
              <a:t>from</a:t>
            </a:r>
            <a:r>
              <a:rPr lang="fr-FR" dirty="0"/>
              <a:t> experts</a:t>
            </a:r>
          </a:p>
        </p:txBody>
      </p:sp>
      <p:graphicFrame>
        <p:nvGraphicFramePr>
          <p:cNvPr id="2" name="Graphique 1">
            <a:extLst>
              <a:ext uri="{FF2B5EF4-FFF2-40B4-BE49-F238E27FC236}">
                <a16:creationId xmlns:a16="http://schemas.microsoft.com/office/drawing/2014/main" id="{C46AD666-C962-9582-EBE6-1F5F751E18D1}"/>
              </a:ext>
            </a:extLst>
          </p:cNvPr>
          <p:cNvGraphicFramePr>
            <a:graphicFrameLocks/>
          </p:cNvGraphicFramePr>
          <p:nvPr/>
        </p:nvGraphicFramePr>
        <p:xfrm>
          <a:off x="2646055" y="1690688"/>
          <a:ext cx="5850555" cy="375188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contenu 2">
            <a:extLst>
              <a:ext uri="{FF2B5EF4-FFF2-40B4-BE49-F238E27FC236}">
                <a16:creationId xmlns:a16="http://schemas.microsoft.com/office/drawing/2014/main" id="{A3EE2C92-D687-8A42-B628-AB58229DCF75}"/>
              </a:ext>
            </a:extLst>
          </p:cNvPr>
          <p:cNvSpPr>
            <a:spLocks noGrp="1"/>
          </p:cNvSpPr>
          <p:nvPr>
            <p:ph idx="1"/>
          </p:nvPr>
        </p:nvSpPr>
        <p:spPr>
          <a:xfrm>
            <a:off x="1306849" y="5259283"/>
            <a:ext cx="9983305" cy="1040586"/>
          </a:xfrm>
        </p:spPr>
        <p:txBody>
          <a:bodyPr>
            <a:normAutofit fontScale="92500" lnSpcReduction="20000"/>
          </a:bodyPr>
          <a:lstStyle/>
          <a:p>
            <a:pPr marL="285750" lvl="1" indent="-285750" algn="just">
              <a:lnSpc>
                <a:spcPct val="110000"/>
              </a:lnSpc>
              <a:spcAft>
                <a:spcPts val="600"/>
              </a:spcAft>
              <a:tabLst>
                <a:tab pos="457200" algn="l"/>
              </a:tabLst>
            </a:pPr>
            <a:endParaRPr lang="fr-FR" sz="2000" dirty="0">
              <a:solidFill>
                <a:srgbClr val="002060"/>
              </a:solidFill>
            </a:endParaRPr>
          </a:p>
          <a:p>
            <a:pPr marL="285750" lvl="1" indent="-285750" algn="just">
              <a:lnSpc>
                <a:spcPct val="110000"/>
              </a:lnSpc>
              <a:spcAft>
                <a:spcPts val="600"/>
              </a:spcAft>
              <a:tabLst>
                <a:tab pos="457200" algn="l"/>
              </a:tabLst>
            </a:pPr>
            <a:r>
              <a:rPr lang="fr-FR" sz="2000" dirty="0">
                <a:solidFill>
                  <a:srgbClr val="002060"/>
                </a:solidFill>
              </a:rPr>
              <a:t>General </a:t>
            </a:r>
            <a:r>
              <a:rPr lang="fr-FR" sz="2000" dirty="0" err="1">
                <a:solidFill>
                  <a:srgbClr val="002060"/>
                </a:solidFill>
              </a:rPr>
              <a:t>consideration</a:t>
            </a:r>
            <a:r>
              <a:rPr lang="fr-FR" sz="2000" dirty="0">
                <a:solidFill>
                  <a:srgbClr val="002060"/>
                </a:solidFill>
              </a:rPr>
              <a:t> : </a:t>
            </a:r>
            <a:r>
              <a:rPr lang="fr-FR" sz="2000" dirty="0" err="1">
                <a:solidFill>
                  <a:srgbClr val="002060"/>
                </a:solidFill>
              </a:rPr>
              <a:t>need</a:t>
            </a:r>
            <a:r>
              <a:rPr lang="fr-FR" sz="2000" dirty="0">
                <a:solidFill>
                  <a:srgbClr val="002060"/>
                </a:solidFill>
              </a:rPr>
              <a:t> to </a:t>
            </a:r>
            <a:r>
              <a:rPr lang="fr-FR" sz="2000" dirty="0" err="1">
                <a:solidFill>
                  <a:srgbClr val="002060"/>
                </a:solidFill>
              </a:rPr>
              <a:t>clarify</a:t>
            </a:r>
            <a:r>
              <a:rPr lang="fr-FR" sz="2000" dirty="0">
                <a:solidFill>
                  <a:srgbClr val="002060"/>
                </a:solidFill>
              </a:rPr>
              <a:t> the expectations for SPAW </a:t>
            </a:r>
            <a:r>
              <a:rPr lang="fr-FR" sz="2000" dirty="0" err="1">
                <a:solidFill>
                  <a:srgbClr val="002060"/>
                </a:solidFill>
              </a:rPr>
              <a:t>PAs</a:t>
            </a:r>
            <a:r>
              <a:rPr lang="fr-FR" sz="2000" dirty="0">
                <a:solidFill>
                  <a:srgbClr val="002060"/>
                </a:solidFill>
              </a:rPr>
              <a:t>, </a:t>
            </a:r>
            <a:r>
              <a:rPr lang="fr-FR" sz="2000" dirty="0" err="1">
                <a:solidFill>
                  <a:srgbClr val="002060"/>
                </a:solidFill>
              </a:rPr>
              <a:t>need</a:t>
            </a:r>
            <a:r>
              <a:rPr lang="fr-FR" sz="2000" dirty="0">
                <a:solidFill>
                  <a:srgbClr val="002060"/>
                </a:solidFill>
              </a:rPr>
              <a:t> to </a:t>
            </a:r>
            <a:r>
              <a:rPr lang="fr-FR" sz="2000" dirty="0" err="1">
                <a:solidFill>
                  <a:srgbClr val="002060"/>
                </a:solidFill>
              </a:rPr>
              <a:t>clarify</a:t>
            </a:r>
            <a:r>
              <a:rPr lang="fr-FR" sz="2000" dirty="0">
                <a:solidFill>
                  <a:srgbClr val="002060"/>
                </a:solidFill>
              </a:rPr>
              <a:t> and </a:t>
            </a:r>
            <a:r>
              <a:rPr lang="fr-FR" sz="2000" dirty="0" err="1">
                <a:solidFill>
                  <a:srgbClr val="002060"/>
                </a:solidFill>
              </a:rPr>
              <a:t>simplify</a:t>
            </a:r>
            <a:r>
              <a:rPr lang="fr-FR" sz="2000" dirty="0">
                <a:solidFill>
                  <a:srgbClr val="002060"/>
                </a:solidFill>
              </a:rPr>
              <a:t> the listing process</a:t>
            </a:r>
          </a:p>
        </p:txBody>
      </p:sp>
      <p:sp>
        <p:nvSpPr>
          <p:cNvPr id="6" name="Titre 1">
            <a:extLst>
              <a:ext uri="{FF2B5EF4-FFF2-40B4-BE49-F238E27FC236}">
                <a16:creationId xmlns:a16="http://schemas.microsoft.com/office/drawing/2014/main" id="{0D08B8AF-2184-4153-9A25-3AF2E08BEDAE}"/>
              </a:ext>
            </a:extLst>
          </p:cNvPr>
          <p:cNvSpPr txBox="1">
            <a:spLocks/>
          </p:cNvSpPr>
          <p:nvPr/>
        </p:nvSpPr>
        <p:spPr>
          <a:xfrm>
            <a:off x="11670890" y="0"/>
            <a:ext cx="521110" cy="570271"/>
          </a:xfrm>
          <a:prstGeom prst="rect">
            <a:avLst/>
          </a:prstGeom>
          <a:solidFill>
            <a:srgbClr val="8FC8FA"/>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0" kern="1200">
                <a:solidFill>
                  <a:schemeClr val="accent2">
                    <a:lumMod val="75000"/>
                  </a:schemeClr>
                </a:solidFill>
                <a:latin typeface="+mj-lt"/>
                <a:ea typeface="+mj-ea"/>
                <a:cs typeface="+mj-cs"/>
              </a:defRPr>
            </a:lvl1pPr>
          </a:lstStyle>
          <a:p>
            <a:r>
              <a:rPr lang="fr-FR" sz="3200" dirty="0"/>
              <a:t>V)</a:t>
            </a:r>
          </a:p>
        </p:txBody>
      </p:sp>
    </p:spTree>
    <p:extLst>
      <p:ext uri="{BB962C8B-B14F-4D97-AF65-F5344CB8AC3E}">
        <p14:creationId xmlns:p14="http://schemas.microsoft.com/office/powerpoint/2010/main" val="69958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a:xfrm>
            <a:off x="1397000" y="563088"/>
            <a:ext cx="9803004" cy="1325563"/>
          </a:xfrm>
        </p:spPr>
        <p:txBody>
          <a:bodyPr/>
          <a:lstStyle/>
          <a:p>
            <a:r>
              <a:rPr lang="fr-FR" dirty="0" err="1"/>
              <a:t>Thank</a:t>
            </a:r>
            <a:r>
              <a:rPr lang="fr-FR" dirty="0"/>
              <a:t> </a:t>
            </a:r>
            <a:r>
              <a:rPr lang="fr-FR" dirty="0" err="1"/>
              <a:t>you</a:t>
            </a:r>
            <a:r>
              <a:rPr lang="fr-FR" dirty="0"/>
              <a:t> for </a:t>
            </a:r>
            <a:r>
              <a:rPr lang="fr-FR" dirty="0" err="1"/>
              <a:t>your</a:t>
            </a:r>
            <a:r>
              <a:rPr lang="fr-FR" dirty="0"/>
              <a:t> attention</a:t>
            </a:r>
          </a:p>
        </p:txBody>
      </p:sp>
      <p:pic>
        <p:nvPicPr>
          <p:cNvPr id="2" name="Google Shape;352;p47">
            <a:extLst>
              <a:ext uri="{FF2B5EF4-FFF2-40B4-BE49-F238E27FC236}">
                <a16:creationId xmlns:a16="http://schemas.microsoft.com/office/drawing/2014/main" id="{1001C1FC-7131-A048-B710-657350E55164}"/>
              </a:ext>
            </a:extLst>
          </p:cNvPr>
          <p:cNvPicPr/>
          <p:nvPr/>
        </p:nvPicPr>
        <p:blipFill>
          <a:blip r:embed="rId2"/>
          <a:stretch/>
        </p:blipFill>
        <p:spPr>
          <a:xfrm>
            <a:off x="3238200" y="2851200"/>
            <a:ext cx="5492160" cy="2338560"/>
          </a:xfrm>
          <a:prstGeom prst="rect">
            <a:avLst/>
          </a:prstGeom>
          <a:ln>
            <a:noFill/>
          </a:ln>
        </p:spPr>
      </p:pic>
      <p:pic>
        <p:nvPicPr>
          <p:cNvPr id="3" name="Google Shape;353;p47">
            <a:extLst>
              <a:ext uri="{FF2B5EF4-FFF2-40B4-BE49-F238E27FC236}">
                <a16:creationId xmlns:a16="http://schemas.microsoft.com/office/drawing/2014/main" id="{BAF3645D-EA0C-9DF7-DF4F-D3F73EF82FF6}"/>
              </a:ext>
            </a:extLst>
          </p:cNvPr>
          <p:cNvPicPr/>
          <p:nvPr/>
        </p:nvPicPr>
        <p:blipFill>
          <a:blip r:embed="rId3"/>
          <a:stretch/>
        </p:blipFill>
        <p:spPr>
          <a:xfrm>
            <a:off x="144000" y="2851200"/>
            <a:ext cx="2830680" cy="2338560"/>
          </a:xfrm>
          <a:prstGeom prst="rect">
            <a:avLst/>
          </a:prstGeom>
          <a:ln>
            <a:noFill/>
          </a:ln>
        </p:spPr>
      </p:pic>
      <p:pic>
        <p:nvPicPr>
          <p:cNvPr id="4" name="Google Shape;355;p47">
            <a:extLst>
              <a:ext uri="{FF2B5EF4-FFF2-40B4-BE49-F238E27FC236}">
                <a16:creationId xmlns:a16="http://schemas.microsoft.com/office/drawing/2014/main" id="{5063C607-FB61-384D-1078-C4BCCD9137D7}"/>
              </a:ext>
            </a:extLst>
          </p:cNvPr>
          <p:cNvPicPr/>
          <p:nvPr/>
        </p:nvPicPr>
        <p:blipFill>
          <a:blip r:embed="rId4"/>
          <a:srcRect r="-6920"/>
          <a:stretch/>
        </p:blipFill>
        <p:spPr>
          <a:xfrm>
            <a:off x="8909280" y="2851200"/>
            <a:ext cx="3508920" cy="2338560"/>
          </a:xfrm>
          <a:prstGeom prst="rect">
            <a:avLst/>
          </a:prstGeom>
          <a:ln>
            <a:noFill/>
          </a:ln>
        </p:spPr>
      </p:pic>
    </p:spTree>
    <p:extLst>
      <p:ext uri="{BB962C8B-B14F-4D97-AF65-F5344CB8AC3E}">
        <p14:creationId xmlns:p14="http://schemas.microsoft.com/office/powerpoint/2010/main" val="230613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err="1"/>
              <a:t>Provisional</a:t>
            </a:r>
            <a:r>
              <a:rPr lang="fr-FR" dirty="0"/>
              <a:t> agenda</a:t>
            </a:r>
            <a:endParaRPr lang="fr-GP" dirty="0"/>
          </a:p>
        </p:txBody>
      </p:sp>
      <p:sp>
        <p:nvSpPr>
          <p:cNvPr id="5" name="Espace réservé du contenu 4">
            <a:extLst>
              <a:ext uri="{FF2B5EF4-FFF2-40B4-BE49-F238E27FC236}">
                <a16:creationId xmlns:a16="http://schemas.microsoft.com/office/drawing/2014/main" id="{27A32ED5-F3D4-8834-29D1-48939A29AEBF}"/>
              </a:ext>
            </a:extLst>
          </p:cNvPr>
          <p:cNvSpPr>
            <a:spLocks noGrp="1"/>
          </p:cNvSpPr>
          <p:nvPr>
            <p:ph idx="1"/>
          </p:nvPr>
        </p:nvSpPr>
        <p:spPr>
          <a:xfrm>
            <a:off x="1396999" y="1825625"/>
            <a:ext cx="9892671" cy="4351338"/>
          </a:xfrm>
        </p:spPr>
        <p:txBody>
          <a:bodyPr>
            <a:normAutofit/>
          </a:bodyPr>
          <a:lstStyle/>
          <a:p>
            <a:pPr marL="342900" indent="-342900">
              <a:buFont typeface="+mj-lt"/>
              <a:buAutoNum type="arabicPeriod"/>
            </a:pPr>
            <a:r>
              <a:rPr lang="fr-FR" dirty="0"/>
              <a:t>Background and </a:t>
            </a:r>
            <a:r>
              <a:rPr lang="fr-FR" dirty="0" err="1"/>
              <a:t>terms</a:t>
            </a:r>
            <a:r>
              <a:rPr lang="fr-FR" dirty="0"/>
              <a:t> of </a:t>
            </a:r>
            <a:r>
              <a:rPr lang="fr-FR" dirty="0" err="1"/>
              <a:t>reference</a:t>
            </a:r>
            <a:endParaRPr lang="fr-FR" dirty="0"/>
          </a:p>
          <a:p>
            <a:pPr marL="342900" indent="-342900">
              <a:buFont typeface="+mj-lt"/>
              <a:buAutoNum type="arabicPeriod"/>
            </a:pPr>
            <a:r>
              <a:rPr lang="fr-FR" dirty="0" err="1"/>
              <a:t>Protected</a:t>
            </a:r>
            <a:r>
              <a:rPr lang="fr-FR" dirty="0"/>
              <a:t> areas </a:t>
            </a:r>
            <a:r>
              <a:rPr lang="fr-FR" dirty="0" err="1"/>
              <a:t>proposals</a:t>
            </a:r>
            <a:r>
              <a:rPr lang="fr-FR" dirty="0"/>
              <a:t> (2)</a:t>
            </a:r>
          </a:p>
          <a:p>
            <a:pPr marL="342900" indent="-342900">
              <a:buFont typeface="+mj-lt"/>
              <a:buAutoNum type="arabicPeriod"/>
            </a:pPr>
            <a:r>
              <a:rPr lang="en-GB" dirty="0"/>
              <a:t>Revision of the </a:t>
            </a:r>
            <a:r>
              <a:rPr lang="en-GB" u="sng" dirty="0">
                <a:hlinkClick r:id="rId3">
                  <a:extLst>
                    <a:ext uri="{A12FA001-AC4F-418D-AE19-62706E023703}">
                      <ahyp:hlinkClr xmlns:ahyp="http://schemas.microsoft.com/office/drawing/2018/hyperlinkcolor" val="tx"/>
                    </a:ext>
                  </a:extLst>
                </a:hlinkClick>
              </a:rPr>
              <a:t>procedures </a:t>
            </a:r>
            <a:r>
              <a:rPr lang="en-GB" dirty="0"/>
              <a:t>through which Contracting Parties may nominate new PA to be listed as SPAW sites</a:t>
            </a:r>
          </a:p>
          <a:p>
            <a:pPr marL="342900" indent="-342900">
              <a:buFont typeface="+mj-lt"/>
              <a:buAutoNum type="arabicPeriod"/>
            </a:pPr>
            <a:r>
              <a:rPr lang="en-GB" dirty="0"/>
              <a:t>Option papers </a:t>
            </a:r>
          </a:p>
          <a:p>
            <a:pPr marL="342900" indent="-342900">
              <a:buFont typeface="+mj-lt"/>
              <a:buAutoNum type="arabicPeriod"/>
            </a:pPr>
            <a:r>
              <a:rPr lang="en-GB" dirty="0"/>
              <a:t>Feedback </a:t>
            </a:r>
          </a:p>
          <a:p>
            <a:pPr marL="342900" indent="-342900">
              <a:buFont typeface="+mj-lt"/>
              <a:buAutoNum type="arabicPeriod"/>
            </a:pPr>
            <a:endParaRPr lang="en-GB" sz="1800" b="0" strike="noStrike" spc="-1" dirty="0">
              <a:latin typeface="Arial"/>
            </a:endParaRPr>
          </a:p>
          <a:p>
            <a:pPr marL="342900" indent="-342900">
              <a:buFont typeface="+mj-lt"/>
              <a:buAutoNum type="arabicPeriod"/>
            </a:pPr>
            <a:endParaRPr lang="fr-FR" dirty="0"/>
          </a:p>
          <a:p>
            <a:endParaRPr lang="fr-FR" dirty="0"/>
          </a:p>
          <a:p>
            <a:endParaRPr lang="fr-FR" dirty="0"/>
          </a:p>
        </p:txBody>
      </p:sp>
    </p:spTree>
    <p:extLst>
      <p:ext uri="{BB962C8B-B14F-4D97-AF65-F5344CB8AC3E}">
        <p14:creationId xmlns:p14="http://schemas.microsoft.com/office/powerpoint/2010/main" val="327362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DCEC2-1298-7E11-9DCF-374E59C6302D}"/>
              </a:ext>
            </a:extLst>
          </p:cNvPr>
          <p:cNvSpPr>
            <a:spLocks noGrp="1"/>
          </p:cNvSpPr>
          <p:nvPr>
            <p:ph type="title"/>
          </p:nvPr>
        </p:nvSpPr>
        <p:spPr/>
        <p:txBody>
          <a:bodyPr/>
          <a:lstStyle/>
          <a:p>
            <a:r>
              <a:rPr lang="fr-FR" dirty="0" err="1"/>
              <a:t>Working</a:t>
            </a:r>
            <a:r>
              <a:rPr lang="fr-FR" dirty="0"/>
              <a:t> groups</a:t>
            </a:r>
          </a:p>
        </p:txBody>
      </p:sp>
      <p:pic>
        <p:nvPicPr>
          <p:cNvPr id="5" name="Image 4">
            <a:extLst>
              <a:ext uri="{FF2B5EF4-FFF2-40B4-BE49-F238E27FC236}">
                <a16:creationId xmlns:a16="http://schemas.microsoft.com/office/drawing/2014/main" id="{BFE995EF-DC79-2BD3-CA20-878E1F408C94}"/>
              </a:ext>
            </a:extLst>
          </p:cNvPr>
          <p:cNvPicPr>
            <a:picLocks noChangeAspect="1"/>
          </p:cNvPicPr>
          <p:nvPr/>
        </p:nvPicPr>
        <p:blipFill>
          <a:blip r:embed="rId3"/>
          <a:stretch>
            <a:fillRect/>
          </a:stretch>
        </p:blipFill>
        <p:spPr>
          <a:xfrm>
            <a:off x="2850495" y="1971675"/>
            <a:ext cx="7290147" cy="1967910"/>
          </a:xfrm>
          <a:prstGeom prst="rect">
            <a:avLst/>
          </a:prstGeom>
        </p:spPr>
      </p:pic>
      <p:sp>
        <p:nvSpPr>
          <p:cNvPr id="6" name="ZoneTexte 5">
            <a:extLst>
              <a:ext uri="{FF2B5EF4-FFF2-40B4-BE49-F238E27FC236}">
                <a16:creationId xmlns:a16="http://schemas.microsoft.com/office/drawing/2014/main" id="{F6629366-0924-42BF-B8A6-2679FD1803D4}"/>
              </a:ext>
            </a:extLst>
          </p:cNvPr>
          <p:cNvSpPr txBox="1"/>
          <p:nvPr/>
        </p:nvSpPr>
        <p:spPr>
          <a:xfrm>
            <a:off x="799138" y="4886325"/>
            <a:ext cx="11392862" cy="369332"/>
          </a:xfrm>
          <a:prstGeom prst="rect">
            <a:avLst/>
          </a:prstGeom>
          <a:noFill/>
        </p:spPr>
        <p:txBody>
          <a:bodyPr wrap="none" rtlCol="0">
            <a:spAutoFit/>
          </a:bodyPr>
          <a:lstStyle/>
          <a:p>
            <a:r>
              <a:rPr lang="en-US" b="1" dirty="0">
                <a:solidFill>
                  <a:srgbClr val="002060"/>
                </a:solidFill>
              </a:rPr>
              <a:t>UNEP(DEPI)/CAR WG.42 INF. 12/Rev.1 </a:t>
            </a:r>
            <a:r>
              <a:rPr lang="en-US" dirty="0">
                <a:solidFill>
                  <a:srgbClr val="002060"/>
                </a:solidFill>
              </a:rPr>
              <a:t>Terms of Reference of the SPAW STAC Ad Hoc Working Groups </a:t>
            </a:r>
            <a:endParaRPr lang="fr-FR" dirty="0">
              <a:solidFill>
                <a:srgbClr val="002060"/>
              </a:solidFill>
            </a:endParaRPr>
          </a:p>
        </p:txBody>
      </p:sp>
      <p:sp>
        <p:nvSpPr>
          <p:cNvPr id="4" name="ZoneTexte 3">
            <a:extLst>
              <a:ext uri="{FF2B5EF4-FFF2-40B4-BE49-F238E27FC236}">
                <a16:creationId xmlns:a16="http://schemas.microsoft.com/office/drawing/2014/main" id="{8FD7ABA5-0E0D-7A7A-D44E-314008C35C56}"/>
              </a:ext>
            </a:extLst>
          </p:cNvPr>
          <p:cNvSpPr txBox="1"/>
          <p:nvPr/>
        </p:nvSpPr>
        <p:spPr>
          <a:xfrm>
            <a:off x="328808" y="1674674"/>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tx2"/>
                </a:solidFill>
              </a:rPr>
              <a:t>Background and </a:t>
            </a:r>
            <a:r>
              <a:rPr lang="fr-FR" sz="1200" dirty="0" err="1">
                <a:solidFill>
                  <a:schemeClr val="tx2"/>
                </a:solidFill>
              </a:rPr>
              <a:t>terms</a:t>
            </a:r>
            <a:r>
              <a:rPr lang="fr-FR" sz="1200" dirty="0">
                <a:solidFill>
                  <a:schemeClr val="tx2"/>
                </a:solidFill>
              </a:rPr>
              <a:t> of </a:t>
            </a:r>
            <a:r>
              <a:rPr lang="fr-FR" sz="1200" dirty="0" err="1">
                <a:solidFill>
                  <a:schemeClr val="tx2"/>
                </a:solidFill>
              </a:rPr>
              <a:t>reference</a:t>
            </a:r>
            <a:endParaRPr lang="fr-FR" sz="1200" dirty="0">
              <a:solidFill>
                <a:schemeClr val="tx2"/>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chemeClr val="bg2">
                    <a:lumMod val="75000"/>
                  </a:schemeClr>
                </a:solidFill>
              </a:rPr>
              <a:t>Protected</a:t>
            </a:r>
            <a:r>
              <a:rPr lang="fr-FR" sz="1200" dirty="0">
                <a:solidFill>
                  <a:schemeClr val="bg2">
                    <a:lumMod val="75000"/>
                  </a:schemeClr>
                </a:solidFill>
              </a:rPr>
              <a:t> areas </a:t>
            </a:r>
            <a:r>
              <a:rPr lang="fr-FR" sz="1200" dirty="0" err="1">
                <a:solidFill>
                  <a:schemeClr val="bg2">
                    <a:lumMod val="75000"/>
                  </a:schemeClr>
                </a:solidFill>
              </a:rPr>
              <a:t>proposals</a:t>
            </a:r>
            <a:r>
              <a:rPr lang="fr-FR" sz="1200" dirty="0">
                <a:solidFill>
                  <a:schemeClr val="bg2">
                    <a:lumMod val="75000"/>
                  </a:schemeClr>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321444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List of experts </a:t>
            </a:r>
            <a:endParaRPr lang="fr-GP" dirty="0"/>
          </a:p>
        </p:txBody>
      </p:sp>
      <p:sp>
        <p:nvSpPr>
          <p:cNvPr id="3" name="CustomShape 1">
            <a:extLst>
              <a:ext uri="{FF2B5EF4-FFF2-40B4-BE49-F238E27FC236}">
                <a16:creationId xmlns:a16="http://schemas.microsoft.com/office/drawing/2014/main" id="{EAF50A39-4511-B3B0-433D-CEC7102C6D05}"/>
              </a:ext>
            </a:extLst>
          </p:cNvPr>
          <p:cNvSpPr/>
          <p:nvPr/>
        </p:nvSpPr>
        <p:spPr>
          <a:xfrm>
            <a:off x="2637636" y="1674674"/>
            <a:ext cx="4625640" cy="4019760"/>
          </a:xfrm>
          <a:prstGeom prst="rect">
            <a:avLst/>
          </a:prstGeom>
          <a:noFill/>
          <a:ln>
            <a:noFill/>
          </a:ln>
          <a:effectLst/>
        </p:spPr>
        <p:txBody>
          <a:bodyPr lIns="0" tIns="0" rIns="0" bIns="0" anchor="ctr">
            <a:noAutofit/>
          </a:bodyPr>
          <a:lstStyle/>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a:ln>
                  <a:noFill/>
                </a:ln>
                <a:solidFill>
                  <a:schemeClr val="accent3"/>
                </a:solidFill>
                <a:effectLst/>
                <a:uLnTx/>
                <a:uFillTx/>
                <a:latin typeface="Arial"/>
                <a:ea typeface="Arial"/>
                <a:cs typeface="DejaVu Sans"/>
              </a:rPr>
              <a:t>Adriel Castaneda, Belize</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a:ln>
                  <a:noFill/>
                </a:ln>
                <a:solidFill>
                  <a:schemeClr val="accent3"/>
                </a:solidFill>
                <a:effectLst/>
                <a:uLnTx/>
                <a:uFillTx/>
                <a:latin typeface="Arial"/>
                <a:ea typeface="Arial"/>
                <a:cs typeface="DejaVu Sans"/>
              </a:rPr>
              <a:t>Alicia Nunez, Belize</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a:ln>
                  <a:noFill/>
                </a:ln>
                <a:solidFill>
                  <a:schemeClr val="accent3"/>
                </a:solidFill>
                <a:effectLst/>
                <a:uLnTx/>
                <a:uFillTx/>
                <a:latin typeface="Arial"/>
                <a:ea typeface="Arial"/>
                <a:cs typeface="DejaVu Sans"/>
              </a:rPr>
              <a:t>Ana Maria Gonzalez- Delgadillo, Colombia</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err="1">
                <a:ln>
                  <a:noFill/>
                </a:ln>
                <a:solidFill>
                  <a:schemeClr val="accent3"/>
                </a:solidFill>
                <a:effectLst/>
                <a:uLnTx/>
                <a:uFillTx/>
                <a:latin typeface="Arial"/>
                <a:ea typeface="Arial"/>
                <a:cs typeface="DejaVu Sans"/>
              </a:rPr>
              <a:t>Nacor</a:t>
            </a:r>
            <a:r>
              <a:rPr kumimoji="0" lang="en-GB" sz="1600" b="0" i="0" u="none" strike="noStrike" kern="0" cap="none" spc="-1" normalizeH="0" baseline="0" noProof="0" dirty="0">
                <a:ln>
                  <a:noFill/>
                </a:ln>
                <a:solidFill>
                  <a:schemeClr val="accent3"/>
                </a:solidFill>
                <a:effectLst/>
                <a:uLnTx/>
                <a:uFillTx/>
                <a:latin typeface="Arial"/>
                <a:ea typeface="Arial"/>
                <a:cs typeface="DejaVu Sans"/>
              </a:rPr>
              <a:t> Bolaños-Cubillos, Colombia</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err="1">
                <a:ln>
                  <a:noFill/>
                </a:ln>
                <a:solidFill>
                  <a:schemeClr val="accent3"/>
                </a:solidFill>
                <a:effectLst/>
                <a:uLnTx/>
                <a:uFillTx/>
                <a:latin typeface="Arial"/>
                <a:ea typeface="Arial"/>
                <a:cs typeface="DejaVu Sans"/>
              </a:rPr>
              <a:t>Aylem</a:t>
            </a:r>
            <a:r>
              <a:rPr kumimoji="0" lang="en-GB" sz="1600" b="0" i="0" u="none" strike="noStrike" kern="0" cap="none" spc="-1" normalizeH="0" baseline="0" noProof="0" dirty="0">
                <a:ln>
                  <a:noFill/>
                </a:ln>
                <a:solidFill>
                  <a:schemeClr val="accent3"/>
                </a:solidFill>
                <a:effectLst/>
                <a:uLnTx/>
                <a:uFillTx/>
                <a:latin typeface="Arial"/>
                <a:ea typeface="Arial"/>
                <a:cs typeface="DejaVu Sans"/>
              </a:rPr>
              <a:t> Hernández Ávila, Cuba</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a:ln>
                  <a:noFill/>
                </a:ln>
                <a:solidFill>
                  <a:schemeClr val="accent3"/>
                </a:solidFill>
                <a:effectLst/>
                <a:uLnTx/>
                <a:uFillTx/>
                <a:latin typeface="Arial"/>
                <a:ea typeface="Arial"/>
                <a:cs typeface="DejaVu Sans"/>
              </a:rPr>
              <a:t>Augusto Martínez, Cuba</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a:ln>
                  <a:noFill/>
                </a:ln>
                <a:solidFill>
                  <a:schemeClr val="accent3"/>
                </a:solidFill>
                <a:effectLst/>
                <a:uLnTx/>
                <a:uFillTx/>
                <a:latin typeface="Arial"/>
                <a:ea typeface="Arial"/>
                <a:cs typeface="DejaVu Sans"/>
              </a:rPr>
              <a:t>Juan Luis Gonzalez, Dominican Republic</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a:ln>
                  <a:noFill/>
                </a:ln>
                <a:solidFill>
                  <a:schemeClr val="accent3"/>
                </a:solidFill>
                <a:effectLst/>
                <a:uLnTx/>
                <a:uFillTx/>
                <a:latin typeface="Arial"/>
                <a:ea typeface="Arial"/>
                <a:cs typeface="DejaVu Sans"/>
              </a:rPr>
              <a:t>Ricardo Rodriguez, Dominican Republic</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kumimoji="0" lang="en-GB" sz="1600" b="0" i="0" u="none" strike="noStrike" kern="0" cap="none" spc="-1" normalizeH="0" baseline="0" noProof="0" dirty="0" err="1">
                <a:ln>
                  <a:noFill/>
                </a:ln>
                <a:solidFill>
                  <a:schemeClr val="accent3"/>
                </a:solidFill>
                <a:effectLst/>
                <a:uLnTx/>
                <a:uFillTx/>
                <a:latin typeface="Arial"/>
                <a:ea typeface="Arial"/>
                <a:cs typeface="DejaVu Sans"/>
              </a:rPr>
              <a:t>Cyrille</a:t>
            </a:r>
            <a:r>
              <a:rPr kumimoji="0" lang="en-GB" sz="1600" b="0" i="0" u="none" strike="noStrike" kern="0" cap="none" spc="-1" normalizeH="0" baseline="0" noProof="0" dirty="0">
                <a:ln>
                  <a:noFill/>
                </a:ln>
                <a:solidFill>
                  <a:schemeClr val="accent3"/>
                </a:solidFill>
                <a:effectLst/>
                <a:uLnTx/>
                <a:uFillTx/>
                <a:latin typeface="Arial"/>
                <a:ea typeface="Arial"/>
                <a:cs typeface="DejaVu Sans"/>
              </a:rPr>
              <a:t> </a:t>
            </a:r>
            <a:r>
              <a:rPr kumimoji="0" lang="en-GB" sz="1600" b="0" i="0" u="none" strike="noStrike" kern="0" cap="none" spc="-1" normalizeH="0" baseline="0" noProof="0" dirty="0" err="1">
                <a:ln>
                  <a:noFill/>
                </a:ln>
                <a:solidFill>
                  <a:schemeClr val="accent3"/>
                </a:solidFill>
                <a:effectLst/>
                <a:uLnTx/>
                <a:uFillTx/>
                <a:latin typeface="Arial"/>
                <a:ea typeface="Arial"/>
                <a:cs typeface="DejaVu Sans"/>
              </a:rPr>
              <a:t>Barnerias</a:t>
            </a:r>
            <a:r>
              <a:rPr kumimoji="0" lang="en-GB" sz="1600" b="0" i="0" u="none" strike="noStrike" kern="0" cap="none" spc="-1" normalizeH="0" baseline="0" noProof="0" dirty="0">
                <a:ln>
                  <a:noFill/>
                </a:ln>
                <a:solidFill>
                  <a:schemeClr val="accent3"/>
                </a:solidFill>
                <a:effectLst/>
                <a:uLnTx/>
                <a:uFillTx/>
                <a:latin typeface="Arial"/>
                <a:ea typeface="Arial"/>
                <a:cs typeface="DejaVu Sans"/>
              </a:rPr>
              <a:t>, France</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r>
              <a:rPr lang="en-GB" sz="1600" kern="0" spc="-1" dirty="0">
                <a:solidFill>
                  <a:schemeClr val="accent3"/>
                </a:solidFill>
                <a:latin typeface="Arial"/>
                <a:ea typeface="Arial"/>
                <a:cs typeface="DejaVu Sans"/>
              </a:rPr>
              <a:t>Sophie Bedel</a:t>
            </a:r>
            <a:r>
              <a:rPr kumimoji="0" lang="en-GB" sz="1600" b="0" i="0" u="none" strike="noStrike" kern="0" cap="none" spc="-1" normalizeH="0" baseline="0" noProof="0" dirty="0">
                <a:ln>
                  <a:noFill/>
                </a:ln>
                <a:solidFill>
                  <a:schemeClr val="accent3"/>
                </a:solidFill>
                <a:effectLst/>
                <a:uLnTx/>
                <a:uFillTx/>
                <a:latin typeface="Arial"/>
                <a:ea typeface="Arial"/>
                <a:cs typeface="DejaVu Sans"/>
              </a:rPr>
              <a:t>, France</a:t>
            </a:r>
            <a:endParaRPr kumimoji="0" lang="en-GB" sz="1600" b="0" i="0" u="none" strike="noStrike" kern="0" cap="none" spc="-1" normalizeH="0" baseline="0" noProof="0" dirty="0">
              <a:ln>
                <a:noFill/>
              </a:ln>
              <a:solidFill>
                <a:schemeClr val="accent3"/>
              </a:solidFill>
              <a:effectLst/>
              <a:uLnTx/>
              <a:uFillTx/>
              <a:latin typeface="Arial"/>
              <a:ea typeface="DejaVu Sans"/>
              <a:cs typeface="DejaVu Sans"/>
            </a:endParaRPr>
          </a:p>
          <a:p>
            <a:pPr marL="0" marR="0" lvl="0" indent="0" defTabSz="914400" eaLnBrk="1" fontAlgn="auto" latinLnBrk="0" hangingPunct="1">
              <a:lnSpc>
                <a:spcPct val="90000"/>
              </a:lnSpc>
              <a:spcBef>
                <a:spcPts val="1001"/>
              </a:spcBef>
              <a:spcAft>
                <a:spcPts val="0"/>
              </a:spcAft>
              <a:buClrTx/>
              <a:buSzTx/>
              <a:buFontTx/>
              <a:buNone/>
              <a:tabLst/>
              <a:defRPr/>
            </a:pPr>
            <a:endParaRPr kumimoji="0" lang="en-GB" sz="1400" b="0" i="0" u="none" strike="noStrike" kern="0" cap="none" spc="-1" normalizeH="0" baseline="0" noProof="0" dirty="0">
              <a:ln>
                <a:noFill/>
              </a:ln>
              <a:solidFill>
                <a:prstClr val="black"/>
              </a:solidFill>
              <a:effectLst/>
              <a:uLnTx/>
              <a:uFillTx/>
              <a:latin typeface="Arial"/>
              <a:ea typeface="DejaVu Sans"/>
              <a:cs typeface="DejaVu Sans"/>
            </a:endParaRPr>
          </a:p>
        </p:txBody>
      </p:sp>
      <p:sp>
        <p:nvSpPr>
          <p:cNvPr id="5" name="CustomShape 5">
            <a:extLst>
              <a:ext uri="{FF2B5EF4-FFF2-40B4-BE49-F238E27FC236}">
                <a16:creationId xmlns:a16="http://schemas.microsoft.com/office/drawing/2014/main" id="{C418C557-6C63-2502-CE3E-AF2867AEA87B}"/>
              </a:ext>
            </a:extLst>
          </p:cNvPr>
          <p:cNvSpPr/>
          <p:nvPr/>
        </p:nvSpPr>
        <p:spPr>
          <a:xfrm>
            <a:off x="7241545" y="1690688"/>
            <a:ext cx="3791160" cy="291464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spAutoFit/>
          </a:bodyPr>
          <a:lstStyle/>
          <a:p>
            <a:pPr>
              <a:lnSpc>
                <a:spcPct val="90000"/>
              </a:lnSpc>
              <a:spcBef>
                <a:spcPts val="1001"/>
              </a:spcBef>
            </a:pPr>
            <a:r>
              <a:rPr lang="en-GB" sz="1600" b="0" strike="noStrike" spc="-1" dirty="0" err="1">
                <a:solidFill>
                  <a:schemeClr val="accent3"/>
                </a:solidFill>
                <a:latin typeface="Arial"/>
                <a:ea typeface="Arial"/>
              </a:rPr>
              <a:t>Tadzio</a:t>
            </a:r>
            <a:r>
              <a:rPr lang="en-GB" sz="1600" b="0" strike="noStrike" spc="-1" dirty="0">
                <a:solidFill>
                  <a:schemeClr val="accent3"/>
                </a:solidFill>
                <a:latin typeface="Arial"/>
                <a:ea typeface="Arial"/>
              </a:rPr>
              <a:t> </a:t>
            </a:r>
            <a:r>
              <a:rPr lang="en-GB" sz="1600" b="0" strike="noStrike" spc="-1" dirty="0" err="1">
                <a:solidFill>
                  <a:schemeClr val="accent3"/>
                </a:solidFill>
                <a:latin typeface="Arial"/>
                <a:ea typeface="Arial"/>
              </a:rPr>
              <a:t>Bervoets</a:t>
            </a:r>
            <a:r>
              <a:rPr lang="en-GB" sz="1600" b="0" strike="noStrike" spc="-1" dirty="0">
                <a:solidFill>
                  <a:schemeClr val="accent3"/>
                </a:solidFill>
                <a:latin typeface="Arial"/>
                <a:ea typeface="Arial"/>
              </a:rPr>
              <a:t>, Netherlands</a:t>
            </a:r>
            <a:endParaRPr lang="en-GB" sz="1600" b="0" strike="noStrike" spc="-1" dirty="0">
              <a:solidFill>
                <a:schemeClr val="accent3"/>
              </a:solidFill>
              <a:latin typeface="Arial"/>
            </a:endParaRPr>
          </a:p>
          <a:p>
            <a:pPr>
              <a:lnSpc>
                <a:spcPct val="90000"/>
              </a:lnSpc>
              <a:spcBef>
                <a:spcPts val="1001"/>
              </a:spcBef>
            </a:pPr>
            <a:r>
              <a:rPr lang="en-GB" sz="1600" b="0" strike="noStrike" spc="-1" dirty="0" err="1">
                <a:solidFill>
                  <a:schemeClr val="accent3"/>
                </a:solidFill>
                <a:latin typeface="Arial"/>
                <a:ea typeface="Arial"/>
              </a:rPr>
              <a:t>Sietske</a:t>
            </a:r>
            <a:r>
              <a:rPr lang="en-GB" sz="1600" b="0" strike="noStrike" spc="-1" dirty="0">
                <a:solidFill>
                  <a:schemeClr val="accent3"/>
                </a:solidFill>
                <a:latin typeface="Arial"/>
                <a:ea typeface="Arial"/>
              </a:rPr>
              <a:t> van der Wal, Netherlands</a:t>
            </a:r>
            <a:endParaRPr lang="en-GB" sz="1600" b="0" strike="noStrike" spc="-1" dirty="0">
              <a:solidFill>
                <a:schemeClr val="accent3"/>
              </a:solidFill>
              <a:latin typeface="Arial"/>
            </a:endParaRPr>
          </a:p>
          <a:p>
            <a:pPr>
              <a:lnSpc>
                <a:spcPct val="90000"/>
              </a:lnSpc>
              <a:spcBef>
                <a:spcPts val="1001"/>
              </a:spcBef>
            </a:pPr>
            <a:r>
              <a:rPr lang="en-GB" sz="1600" b="0" strike="noStrike" spc="-1" dirty="0">
                <a:solidFill>
                  <a:schemeClr val="accent3"/>
                </a:solidFill>
                <a:latin typeface="Arial"/>
                <a:ea typeface="Arial"/>
              </a:rPr>
              <a:t>Gonzalo Cid, USA</a:t>
            </a:r>
            <a:endParaRPr lang="en-GB" sz="1600" b="0" strike="noStrike" spc="-1" dirty="0">
              <a:solidFill>
                <a:schemeClr val="accent3"/>
              </a:solidFill>
              <a:latin typeface="Arial"/>
            </a:endParaRPr>
          </a:p>
          <a:p>
            <a:pPr>
              <a:lnSpc>
                <a:spcPct val="90000"/>
              </a:lnSpc>
              <a:spcBef>
                <a:spcPts val="1001"/>
              </a:spcBef>
            </a:pPr>
            <a:r>
              <a:rPr lang="en-GB" sz="1600" b="0" strike="noStrike" spc="-1" dirty="0">
                <a:solidFill>
                  <a:schemeClr val="accent3"/>
                </a:solidFill>
                <a:latin typeface="Arial"/>
                <a:ea typeface="Arial"/>
              </a:rPr>
              <a:t>Samantha Dodwell, USA</a:t>
            </a:r>
            <a:endParaRPr lang="en-GB" sz="1600" b="0" strike="noStrike" spc="-1" dirty="0">
              <a:solidFill>
                <a:schemeClr val="accent3"/>
              </a:solidFill>
              <a:latin typeface="Arial"/>
            </a:endParaRPr>
          </a:p>
          <a:p>
            <a:pPr>
              <a:lnSpc>
                <a:spcPct val="90000"/>
              </a:lnSpc>
              <a:spcBef>
                <a:spcPts val="1001"/>
              </a:spcBef>
            </a:pPr>
            <a:r>
              <a:rPr lang="en-GB" sz="1600" b="0" strike="noStrike" spc="-1" dirty="0">
                <a:solidFill>
                  <a:schemeClr val="accent3"/>
                </a:solidFill>
                <a:latin typeface="Arial"/>
                <a:ea typeface="Arial"/>
              </a:rPr>
              <a:t>Lloyd Gardner, Observer/Foundation for Development Planning, Inc</a:t>
            </a:r>
            <a:endParaRPr lang="en-GB" sz="1600" b="0" strike="noStrike" spc="-1" dirty="0">
              <a:solidFill>
                <a:schemeClr val="accent3"/>
              </a:solidFill>
              <a:latin typeface="Arial"/>
            </a:endParaRPr>
          </a:p>
          <a:p>
            <a:pPr>
              <a:lnSpc>
                <a:spcPct val="90000"/>
              </a:lnSpc>
              <a:spcBef>
                <a:spcPts val="1001"/>
              </a:spcBef>
            </a:pPr>
            <a:r>
              <a:rPr lang="en-GB" sz="1600" b="0" strike="noStrike" spc="-1" dirty="0">
                <a:solidFill>
                  <a:schemeClr val="accent3"/>
                </a:solidFill>
                <a:latin typeface="Arial"/>
                <a:ea typeface="Arial"/>
              </a:rPr>
              <a:t>Emma Doyle, Observer/GCFI</a:t>
            </a:r>
            <a:endParaRPr lang="en-GB" sz="1600" b="0" strike="noStrike" spc="-1" dirty="0">
              <a:solidFill>
                <a:schemeClr val="accent3"/>
              </a:solidFill>
              <a:latin typeface="Arial"/>
            </a:endParaRPr>
          </a:p>
          <a:p>
            <a:pPr>
              <a:lnSpc>
                <a:spcPct val="90000"/>
              </a:lnSpc>
              <a:spcBef>
                <a:spcPts val="1001"/>
              </a:spcBef>
            </a:pPr>
            <a:endParaRPr lang="en-GB" sz="1400" b="0" strike="noStrike" spc="-1" dirty="0">
              <a:latin typeface="Arial"/>
            </a:endParaRPr>
          </a:p>
          <a:p>
            <a:pPr>
              <a:lnSpc>
                <a:spcPct val="100000"/>
              </a:lnSpc>
            </a:pPr>
            <a:endParaRPr lang="en-GB" sz="1400" b="0" strike="noStrike" spc="-1" dirty="0">
              <a:latin typeface="Arial"/>
            </a:endParaRPr>
          </a:p>
        </p:txBody>
      </p:sp>
      <p:sp>
        <p:nvSpPr>
          <p:cNvPr id="2" name="ZoneTexte 1">
            <a:extLst>
              <a:ext uri="{FF2B5EF4-FFF2-40B4-BE49-F238E27FC236}">
                <a16:creationId xmlns:a16="http://schemas.microsoft.com/office/drawing/2014/main" id="{73C0C5FF-983E-9F7D-D1A6-81ACC0D6C544}"/>
              </a:ext>
            </a:extLst>
          </p:cNvPr>
          <p:cNvSpPr txBox="1"/>
          <p:nvPr/>
        </p:nvSpPr>
        <p:spPr>
          <a:xfrm>
            <a:off x="328808" y="1674674"/>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tx2"/>
                </a:solidFill>
              </a:rPr>
              <a:t>Background and </a:t>
            </a:r>
            <a:r>
              <a:rPr lang="fr-FR" sz="1200" dirty="0" err="1">
                <a:solidFill>
                  <a:schemeClr val="tx2"/>
                </a:solidFill>
              </a:rPr>
              <a:t>terms</a:t>
            </a:r>
            <a:r>
              <a:rPr lang="fr-FR" sz="1200" dirty="0">
                <a:solidFill>
                  <a:schemeClr val="tx2"/>
                </a:solidFill>
              </a:rPr>
              <a:t> of </a:t>
            </a:r>
            <a:r>
              <a:rPr lang="fr-FR" sz="1200" dirty="0" err="1">
                <a:solidFill>
                  <a:schemeClr val="tx2"/>
                </a:solidFill>
              </a:rPr>
              <a:t>reference</a:t>
            </a:r>
            <a:endParaRPr lang="fr-FR" sz="1200" dirty="0">
              <a:solidFill>
                <a:schemeClr val="tx2"/>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chemeClr val="bg2">
                    <a:lumMod val="75000"/>
                  </a:schemeClr>
                </a:solidFill>
              </a:rPr>
              <a:t>Protected</a:t>
            </a:r>
            <a:r>
              <a:rPr lang="fr-FR" sz="1200" dirty="0">
                <a:solidFill>
                  <a:schemeClr val="bg2">
                    <a:lumMod val="75000"/>
                  </a:schemeClr>
                </a:solidFill>
              </a:rPr>
              <a:t> areas </a:t>
            </a:r>
            <a:r>
              <a:rPr lang="fr-FR" sz="1200" dirty="0" err="1">
                <a:solidFill>
                  <a:schemeClr val="bg2">
                    <a:lumMod val="75000"/>
                  </a:schemeClr>
                </a:solidFill>
              </a:rPr>
              <a:t>proposals</a:t>
            </a:r>
            <a:r>
              <a:rPr lang="fr-FR" sz="1200" dirty="0">
                <a:solidFill>
                  <a:schemeClr val="bg2">
                    <a:lumMod val="75000"/>
                  </a:schemeClr>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87497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err="1"/>
              <a:t>Tasks</a:t>
            </a:r>
            <a:r>
              <a:rPr lang="fr-FR" dirty="0"/>
              <a:t> </a:t>
            </a:r>
            <a:r>
              <a:rPr lang="fr-FR" dirty="0" err="1"/>
              <a:t>defined</a:t>
            </a:r>
            <a:r>
              <a:rPr lang="fr-FR" dirty="0"/>
              <a:t> by STAC 9</a:t>
            </a:r>
            <a:endParaRPr lang="fr-GP" dirty="0"/>
          </a:p>
        </p:txBody>
      </p:sp>
      <p:sp>
        <p:nvSpPr>
          <p:cNvPr id="3" name="ZoneTexte 2">
            <a:extLst>
              <a:ext uri="{FF2B5EF4-FFF2-40B4-BE49-F238E27FC236}">
                <a16:creationId xmlns:a16="http://schemas.microsoft.com/office/drawing/2014/main" id="{3F0B183D-1454-5380-FEC4-8A6E398D8A89}"/>
              </a:ext>
            </a:extLst>
          </p:cNvPr>
          <p:cNvSpPr txBox="1"/>
          <p:nvPr/>
        </p:nvSpPr>
        <p:spPr>
          <a:xfrm>
            <a:off x="2154477" y="1575307"/>
            <a:ext cx="8356410" cy="4770537"/>
          </a:xfrm>
          <a:prstGeom prst="rect">
            <a:avLst/>
          </a:prstGeom>
          <a:noFill/>
        </p:spPr>
        <p:txBody>
          <a:bodyPr wrap="square" rtlCol="0">
            <a:spAutoFit/>
          </a:bodyPr>
          <a:lstStyle/>
          <a:p>
            <a:pPr marL="285750" indent="-285750">
              <a:lnSpc>
                <a:spcPct val="80000"/>
              </a:lnSpc>
              <a:spcBef>
                <a:spcPts val="600"/>
              </a:spcBef>
              <a:buFont typeface="Wingdings 3" panose="05040102010807070707" pitchFamily="18" charset="2"/>
              <a:buChar char=""/>
            </a:pPr>
            <a:r>
              <a:rPr lang="en-US" sz="1400" b="1" dirty="0">
                <a:solidFill>
                  <a:schemeClr val="accent3"/>
                </a:solidFill>
              </a:rPr>
              <a:t>Task 1</a:t>
            </a:r>
            <a:r>
              <a:rPr lang="en-US" sz="1400" dirty="0">
                <a:solidFill>
                  <a:schemeClr val="accent3"/>
                </a:solidFill>
              </a:rPr>
              <a:t> : Review, and provide the basis for recommendations on </a:t>
            </a:r>
            <a:r>
              <a:rPr lang="en-US" sz="1400" b="1" dirty="0">
                <a:solidFill>
                  <a:schemeClr val="accent3"/>
                </a:solidFill>
              </a:rPr>
              <a:t>proposals</a:t>
            </a:r>
            <a:r>
              <a:rPr lang="en-US" sz="1400" dirty="0">
                <a:solidFill>
                  <a:schemeClr val="accent3"/>
                </a:solidFill>
              </a:rPr>
              <a:t> from Contracting Parties to add </a:t>
            </a:r>
            <a:r>
              <a:rPr lang="en-US" sz="1400" b="1" dirty="0">
                <a:solidFill>
                  <a:schemeClr val="accent3"/>
                </a:solidFill>
              </a:rPr>
              <a:t>new</a:t>
            </a:r>
            <a:r>
              <a:rPr lang="en-US" sz="1400" dirty="0">
                <a:solidFill>
                  <a:schemeClr val="accent3"/>
                </a:solidFill>
              </a:rPr>
              <a:t> </a:t>
            </a:r>
            <a:r>
              <a:rPr lang="en-US" sz="1400" b="1" dirty="0">
                <a:solidFill>
                  <a:schemeClr val="accent3"/>
                </a:solidFill>
              </a:rPr>
              <a:t>Protected Areas</a:t>
            </a:r>
            <a:r>
              <a:rPr lang="en-US" sz="1400" dirty="0">
                <a:solidFill>
                  <a:schemeClr val="accent3"/>
                </a:solidFill>
              </a:rPr>
              <a:t> to the SPAW Protocol annexes.</a:t>
            </a:r>
          </a:p>
          <a:p>
            <a:pPr>
              <a:lnSpc>
                <a:spcPct val="80000"/>
              </a:lnSpc>
              <a:spcBef>
                <a:spcPts val="600"/>
              </a:spcBef>
            </a:pPr>
            <a:endParaRPr lang="en-US" sz="1400" dirty="0">
              <a:solidFill>
                <a:schemeClr val="accent3"/>
              </a:solidFill>
            </a:endParaRPr>
          </a:p>
          <a:p>
            <a:pPr marL="285750" indent="-285750">
              <a:lnSpc>
                <a:spcPct val="80000"/>
              </a:lnSpc>
              <a:spcBef>
                <a:spcPts val="600"/>
              </a:spcBef>
              <a:buFont typeface="Wingdings 3" panose="05040102010807070707" pitchFamily="18" charset="2"/>
              <a:buChar char=""/>
            </a:pPr>
            <a:r>
              <a:rPr lang="en-US" sz="1400" b="1" dirty="0">
                <a:solidFill>
                  <a:schemeClr val="accent3"/>
                </a:solidFill>
              </a:rPr>
              <a:t>Task 2</a:t>
            </a:r>
            <a:r>
              <a:rPr lang="en-US" sz="1400" dirty="0">
                <a:solidFill>
                  <a:schemeClr val="accent3"/>
                </a:solidFill>
              </a:rPr>
              <a:t>: </a:t>
            </a:r>
            <a:r>
              <a:rPr lang="en-US" sz="1400" b="1" dirty="0">
                <a:solidFill>
                  <a:schemeClr val="accent3"/>
                </a:solidFill>
              </a:rPr>
              <a:t>Review as needed the procedure </a:t>
            </a:r>
            <a:r>
              <a:rPr lang="en-US" sz="1400" dirty="0">
                <a:solidFill>
                  <a:schemeClr val="accent3"/>
                </a:solidFill>
              </a:rPr>
              <a:t>through which Contracting Parties can propose new Protected Areas to be listed as SPAW sites</a:t>
            </a:r>
            <a:r>
              <a:rPr lang="en-US" dirty="0">
                <a:solidFill>
                  <a:schemeClr val="accent3"/>
                </a:solidFill>
              </a:rPr>
              <a:t>.</a:t>
            </a:r>
          </a:p>
          <a:p>
            <a:pPr>
              <a:lnSpc>
                <a:spcPct val="80000"/>
              </a:lnSpc>
              <a:spcBef>
                <a:spcPts val="600"/>
              </a:spcBef>
            </a:pPr>
            <a:endParaRPr lang="en-US" sz="1800" dirty="0">
              <a:solidFill>
                <a:schemeClr val="accent3"/>
              </a:solidFill>
              <a:effectLst/>
              <a:ea typeface="Times New Roman" panose="02020603050405020304" pitchFamily="18" charset="0"/>
              <a:cs typeface="OpenSymbol" panose="05010000000000000000" pitchFamily="2" charset="0"/>
            </a:endParaRPr>
          </a:p>
          <a:p>
            <a:pPr marL="285750" indent="-285750">
              <a:lnSpc>
                <a:spcPct val="80000"/>
              </a:lnSpc>
              <a:spcBef>
                <a:spcPts val="600"/>
              </a:spcBef>
              <a:buFont typeface="Wingdings 3" panose="05040102010807070707" pitchFamily="18" charset="2"/>
              <a:buChar char=""/>
            </a:pPr>
            <a:r>
              <a:rPr lang="en-US" sz="1400" b="1" dirty="0">
                <a:solidFill>
                  <a:schemeClr val="accent3"/>
                </a:solidFill>
              </a:rPr>
              <a:t>Task 3</a:t>
            </a:r>
            <a:r>
              <a:rPr lang="en-US" sz="1400" dirty="0">
                <a:solidFill>
                  <a:schemeClr val="accent3"/>
                </a:solidFill>
              </a:rPr>
              <a:t>: Review the proposal of the Government of </a:t>
            </a:r>
            <a:r>
              <a:rPr lang="en-US" sz="1400" b="1" dirty="0">
                <a:solidFill>
                  <a:schemeClr val="accent3"/>
                </a:solidFill>
              </a:rPr>
              <a:t>Aruba</a:t>
            </a:r>
            <a:r>
              <a:rPr lang="en-US" sz="1400" dirty="0">
                <a:solidFill>
                  <a:schemeClr val="accent3"/>
                </a:solidFill>
              </a:rPr>
              <a:t> as part of the Kingdom of the Netherlands to include </a:t>
            </a:r>
            <a:r>
              <a:rPr lang="en-US" sz="1400" b="1" dirty="0">
                <a:solidFill>
                  <a:schemeClr val="accent3"/>
                </a:solidFill>
              </a:rPr>
              <a:t>Parke Marino Aruba </a:t>
            </a:r>
            <a:r>
              <a:rPr lang="en-US" sz="1400" dirty="0">
                <a:solidFill>
                  <a:schemeClr val="accent3"/>
                </a:solidFill>
              </a:rPr>
              <a:t>in the SPAW list of Protected Areas for future discussions at STAC10 and subsequent consideration of COP12.</a:t>
            </a:r>
          </a:p>
          <a:p>
            <a:pPr>
              <a:lnSpc>
                <a:spcPct val="80000"/>
              </a:lnSpc>
              <a:spcBef>
                <a:spcPts val="600"/>
              </a:spcBef>
            </a:pPr>
            <a:endParaRPr lang="en-US" sz="1400" dirty="0">
              <a:solidFill>
                <a:schemeClr val="accent3"/>
              </a:solidFill>
            </a:endParaRPr>
          </a:p>
          <a:p>
            <a:pPr marL="285750" indent="-285750">
              <a:lnSpc>
                <a:spcPct val="80000"/>
              </a:lnSpc>
              <a:spcBef>
                <a:spcPts val="600"/>
              </a:spcBef>
              <a:buFont typeface="Wingdings 3" panose="05040102010807070707" pitchFamily="18" charset="2"/>
              <a:buChar char=""/>
            </a:pPr>
            <a:r>
              <a:rPr lang="en-US" sz="1400" b="1" dirty="0">
                <a:solidFill>
                  <a:schemeClr val="accent3"/>
                </a:solidFill>
              </a:rPr>
              <a:t>Task 4 : </a:t>
            </a:r>
            <a:r>
              <a:rPr lang="en-US" sz="1400" dirty="0">
                <a:solidFill>
                  <a:schemeClr val="accent3"/>
                </a:solidFill>
              </a:rPr>
              <a:t>In collaboration with the Secretariat and the SPAW-RAC, as appropriate</a:t>
            </a:r>
            <a:r>
              <a:rPr lang="en-US" sz="1400" b="1" dirty="0">
                <a:solidFill>
                  <a:schemeClr val="accent3"/>
                </a:solidFill>
              </a:rPr>
              <a:t>, review the recommendations </a:t>
            </a:r>
            <a:r>
              <a:rPr lang="en-US" sz="1400" dirty="0">
                <a:solidFill>
                  <a:schemeClr val="accent3"/>
                </a:solidFill>
              </a:rPr>
              <a:t>presented in the “Assessment of the Impact and Effectiveness of </a:t>
            </a:r>
            <a:r>
              <a:rPr lang="en-US" sz="1400" dirty="0" err="1">
                <a:solidFill>
                  <a:schemeClr val="accent3"/>
                </a:solidFill>
              </a:rPr>
              <a:t>CaMPAM</a:t>
            </a:r>
            <a:r>
              <a:rPr lang="en-US" sz="1400" dirty="0">
                <a:solidFill>
                  <a:schemeClr val="accent3"/>
                </a:solidFill>
              </a:rPr>
              <a:t>” (UNEP(DEPI)/CAR WG.42/INF.41 Add.1) and the “Evaluation of Connectivity Between the SPAW-Listed Protected Areas to Guide the Development of a Functional Ecological Network of Protected Areas in the Wider Caribbean” (UNEP(DEPI)/CAR WG.42/INF.10) </a:t>
            </a:r>
            <a:r>
              <a:rPr lang="en-US" sz="1400" b="1" dirty="0">
                <a:solidFill>
                  <a:schemeClr val="accent3"/>
                </a:solidFill>
              </a:rPr>
              <a:t>and present an options paper to STAC10 </a:t>
            </a:r>
            <a:r>
              <a:rPr lang="en-US" sz="1400" dirty="0">
                <a:solidFill>
                  <a:schemeClr val="accent3"/>
                </a:solidFill>
              </a:rPr>
              <a:t>that assesses the feasibility of implementing the recommendations and suggests possible means of doing so in the short, medium-, and long-term.</a:t>
            </a:r>
          </a:p>
          <a:p>
            <a:pPr>
              <a:lnSpc>
                <a:spcPct val="80000"/>
              </a:lnSpc>
              <a:spcBef>
                <a:spcPts val="600"/>
              </a:spcBef>
            </a:pPr>
            <a:endParaRPr lang="en-US" sz="1400" dirty="0">
              <a:solidFill>
                <a:schemeClr val="accent3"/>
              </a:solidFill>
            </a:endParaRPr>
          </a:p>
          <a:p>
            <a:pPr marL="285750" indent="-285750">
              <a:lnSpc>
                <a:spcPct val="80000"/>
              </a:lnSpc>
              <a:spcBef>
                <a:spcPts val="600"/>
              </a:spcBef>
              <a:buFont typeface="Wingdings 3" panose="05040102010807070707" pitchFamily="18" charset="2"/>
              <a:buChar char=""/>
            </a:pPr>
            <a:r>
              <a:rPr lang="en-US" sz="1400" b="1" dirty="0">
                <a:solidFill>
                  <a:schemeClr val="accent3"/>
                </a:solidFill>
              </a:rPr>
              <a:t>Task 5 : Review the procedure </a:t>
            </a:r>
            <a:r>
              <a:rPr lang="en-US" sz="1400" dirty="0">
                <a:solidFill>
                  <a:schemeClr val="accent3"/>
                </a:solidFill>
              </a:rPr>
              <a:t>through which Contracting Parties may nominate new protected areas to be listed as SPAW sites and prepare suggestions to simplify and streamline the process for consideration during the next biennium for future discussions at STAC10 and subsequent consideration at COP12.</a:t>
            </a:r>
          </a:p>
        </p:txBody>
      </p:sp>
      <p:sp>
        <p:nvSpPr>
          <p:cNvPr id="2" name="ZoneTexte 1">
            <a:extLst>
              <a:ext uri="{FF2B5EF4-FFF2-40B4-BE49-F238E27FC236}">
                <a16:creationId xmlns:a16="http://schemas.microsoft.com/office/drawing/2014/main" id="{91594DB2-CA92-01DE-2DF6-56209DE1504A}"/>
              </a:ext>
            </a:extLst>
          </p:cNvPr>
          <p:cNvSpPr txBox="1"/>
          <p:nvPr/>
        </p:nvSpPr>
        <p:spPr>
          <a:xfrm>
            <a:off x="328808" y="1674674"/>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tx2"/>
                </a:solidFill>
              </a:rPr>
              <a:t>Background and </a:t>
            </a:r>
            <a:r>
              <a:rPr lang="fr-FR" sz="1200" dirty="0" err="1">
                <a:solidFill>
                  <a:schemeClr val="tx2"/>
                </a:solidFill>
              </a:rPr>
              <a:t>terms</a:t>
            </a:r>
            <a:r>
              <a:rPr lang="fr-FR" sz="1200" dirty="0">
                <a:solidFill>
                  <a:schemeClr val="tx2"/>
                </a:solidFill>
              </a:rPr>
              <a:t> of </a:t>
            </a:r>
            <a:r>
              <a:rPr lang="fr-FR" sz="1200" dirty="0" err="1">
                <a:solidFill>
                  <a:schemeClr val="tx2"/>
                </a:solidFill>
              </a:rPr>
              <a:t>reference</a:t>
            </a:r>
            <a:endParaRPr lang="fr-FR" sz="1200" dirty="0">
              <a:solidFill>
                <a:schemeClr val="tx2"/>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chemeClr val="bg2">
                    <a:lumMod val="75000"/>
                  </a:schemeClr>
                </a:solidFill>
              </a:rPr>
              <a:t>Protected</a:t>
            </a:r>
            <a:r>
              <a:rPr lang="fr-FR" sz="1200" dirty="0">
                <a:solidFill>
                  <a:schemeClr val="bg2">
                    <a:lumMod val="75000"/>
                  </a:schemeClr>
                </a:solidFill>
              </a:rPr>
              <a:t> areas </a:t>
            </a:r>
            <a:r>
              <a:rPr lang="fr-FR" sz="1200" dirty="0" err="1">
                <a:solidFill>
                  <a:schemeClr val="bg2">
                    <a:lumMod val="75000"/>
                  </a:schemeClr>
                </a:solidFill>
              </a:rPr>
              <a:t>proposals</a:t>
            </a:r>
            <a:r>
              <a:rPr lang="fr-FR" sz="1200" dirty="0">
                <a:solidFill>
                  <a:schemeClr val="bg2">
                    <a:lumMod val="75000"/>
                  </a:schemeClr>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402427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Timeline and </a:t>
            </a:r>
            <a:r>
              <a:rPr lang="fr-FR" dirty="0" err="1"/>
              <a:t>general</a:t>
            </a:r>
            <a:r>
              <a:rPr lang="fr-FR" dirty="0"/>
              <a:t> </a:t>
            </a:r>
            <a:r>
              <a:rPr lang="fr-FR" dirty="0" err="1"/>
              <a:t>functioning</a:t>
            </a:r>
            <a:endParaRPr lang="fr-GP" dirty="0"/>
          </a:p>
        </p:txBody>
      </p:sp>
      <p:pic>
        <p:nvPicPr>
          <p:cNvPr id="2" name="Google Shape;266;g1297773c318_0_143">
            <a:extLst>
              <a:ext uri="{FF2B5EF4-FFF2-40B4-BE49-F238E27FC236}">
                <a16:creationId xmlns:a16="http://schemas.microsoft.com/office/drawing/2014/main" id="{9FD62EA8-A321-ED7F-5C7B-992E452F882E}"/>
              </a:ext>
            </a:extLst>
          </p:cNvPr>
          <p:cNvPicPr/>
          <p:nvPr/>
        </p:nvPicPr>
        <p:blipFill>
          <a:blip r:embed="rId3"/>
          <a:stretch/>
        </p:blipFill>
        <p:spPr>
          <a:xfrm>
            <a:off x="2167003" y="1922950"/>
            <a:ext cx="9033001" cy="3538397"/>
          </a:xfrm>
          <a:prstGeom prst="rect">
            <a:avLst/>
          </a:prstGeom>
          <a:ln>
            <a:noFill/>
          </a:ln>
        </p:spPr>
      </p:pic>
      <p:sp>
        <p:nvSpPr>
          <p:cNvPr id="3" name="ZoneTexte 2">
            <a:extLst>
              <a:ext uri="{FF2B5EF4-FFF2-40B4-BE49-F238E27FC236}">
                <a16:creationId xmlns:a16="http://schemas.microsoft.com/office/drawing/2014/main" id="{08EDE189-C50E-EAE3-530B-DC02E74ECCDA}"/>
              </a:ext>
            </a:extLst>
          </p:cNvPr>
          <p:cNvSpPr txBox="1"/>
          <p:nvPr/>
        </p:nvSpPr>
        <p:spPr>
          <a:xfrm>
            <a:off x="328808" y="1674674"/>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tx2"/>
                </a:solidFill>
              </a:rPr>
              <a:t>Background and </a:t>
            </a:r>
            <a:r>
              <a:rPr lang="fr-FR" sz="1200" dirty="0" err="1">
                <a:solidFill>
                  <a:schemeClr val="tx2"/>
                </a:solidFill>
              </a:rPr>
              <a:t>terms</a:t>
            </a:r>
            <a:r>
              <a:rPr lang="fr-FR" sz="1200" dirty="0">
                <a:solidFill>
                  <a:schemeClr val="tx2"/>
                </a:solidFill>
              </a:rPr>
              <a:t> of </a:t>
            </a:r>
            <a:r>
              <a:rPr lang="fr-FR" sz="1200" dirty="0" err="1">
                <a:solidFill>
                  <a:schemeClr val="tx2"/>
                </a:solidFill>
              </a:rPr>
              <a:t>reference</a:t>
            </a:r>
            <a:endParaRPr lang="fr-FR" sz="1200" dirty="0">
              <a:solidFill>
                <a:schemeClr val="tx2"/>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chemeClr val="bg2">
                    <a:lumMod val="75000"/>
                  </a:schemeClr>
                </a:solidFill>
              </a:rPr>
              <a:t>Protected</a:t>
            </a:r>
            <a:r>
              <a:rPr lang="fr-FR" sz="1200" dirty="0">
                <a:solidFill>
                  <a:schemeClr val="bg2">
                    <a:lumMod val="75000"/>
                  </a:schemeClr>
                </a:solidFill>
              </a:rPr>
              <a:t> areas </a:t>
            </a:r>
            <a:r>
              <a:rPr lang="fr-FR" sz="1200" dirty="0" err="1">
                <a:solidFill>
                  <a:schemeClr val="bg2">
                    <a:lumMod val="75000"/>
                  </a:schemeClr>
                </a:solidFill>
              </a:rPr>
              <a:t>proposals</a:t>
            </a:r>
            <a:r>
              <a:rPr lang="fr-FR" sz="1200" dirty="0">
                <a:solidFill>
                  <a:schemeClr val="bg2">
                    <a:lumMod val="75000"/>
                  </a:schemeClr>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244683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72D33-44D9-9936-3520-38DF9DE09335}"/>
              </a:ext>
            </a:extLst>
          </p:cNvPr>
          <p:cNvSpPr>
            <a:spLocks noGrp="1"/>
          </p:cNvSpPr>
          <p:nvPr>
            <p:ph type="title"/>
          </p:nvPr>
        </p:nvSpPr>
        <p:spPr/>
        <p:txBody>
          <a:bodyPr/>
          <a:lstStyle/>
          <a:p>
            <a:r>
              <a:rPr lang="fr-FR" dirty="0" err="1"/>
              <a:t>Proposals</a:t>
            </a:r>
            <a:r>
              <a:rPr lang="fr-FR" dirty="0"/>
              <a:t> and PA </a:t>
            </a:r>
            <a:r>
              <a:rPr lang="fr-FR" dirty="0" err="1"/>
              <a:t>evaluation</a:t>
            </a:r>
            <a:endParaRPr lang="fr-FR" dirty="0"/>
          </a:p>
        </p:txBody>
      </p:sp>
      <p:sp>
        <p:nvSpPr>
          <p:cNvPr id="4" name="CustomShape 2">
            <a:extLst>
              <a:ext uri="{FF2B5EF4-FFF2-40B4-BE49-F238E27FC236}">
                <a16:creationId xmlns:a16="http://schemas.microsoft.com/office/drawing/2014/main" id="{2CF7BD9E-2771-0C45-2CF9-FC294711974B}"/>
              </a:ext>
            </a:extLst>
          </p:cNvPr>
          <p:cNvSpPr/>
          <p:nvPr/>
        </p:nvSpPr>
        <p:spPr>
          <a:xfrm>
            <a:off x="7849644" y="1524191"/>
            <a:ext cx="4886544" cy="543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n-GB" sz="1650" b="1" strike="noStrike" spc="-1" dirty="0">
                <a:solidFill>
                  <a:srgbClr val="2A6099"/>
                </a:solidFill>
                <a:latin typeface="+mj-lt"/>
                <a:ea typeface="Arial"/>
              </a:rPr>
              <a:t>Guidelines and Criteria</a:t>
            </a:r>
            <a:endParaRPr lang="en-GB" sz="1650" b="0" strike="noStrike" spc="-1" dirty="0">
              <a:latin typeface="+mj-lt"/>
            </a:endParaRPr>
          </a:p>
          <a:p>
            <a:pPr>
              <a:lnSpc>
                <a:spcPct val="100000"/>
              </a:lnSpc>
            </a:pPr>
            <a:endParaRPr lang="en-GB" sz="1450" b="0" strike="noStrike" spc="-1" dirty="0">
              <a:latin typeface="+mj-lt"/>
            </a:endParaRPr>
          </a:p>
          <a:p>
            <a:pPr>
              <a:lnSpc>
                <a:spcPct val="100000"/>
              </a:lnSpc>
            </a:pPr>
            <a:endParaRPr lang="en-GB" sz="1450" b="0" strike="noStrike" spc="-1" dirty="0">
              <a:latin typeface="+mj-lt"/>
            </a:endParaRPr>
          </a:p>
          <a:p>
            <a:pPr>
              <a:lnSpc>
                <a:spcPct val="100000"/>
              </a:lnSpc>
            </a:pPr>
            <a:endParaRPr lang="en-GB" sz="1450" b="0" strike="noStrike" spc="-1" dirty="0">
              <a:latin typeface="+mj-lt"/>
            </a:endParaRPr>
          </a:p>
          <a:p>
            <a:pPr>
              <a:lnSpc>
                <a:spcPct val="100000"/>
              </a:lnSpc>
            </a:pPr>
            <a:endParaRPr lang="en-GB" sz="1450" b="0" strike="noStrike" spc="-1" dirty="0">
              <a:latin typeface="+mj-lt"/>
            </a:endParaRPr>
          </a:p>
        </p:txBody>
      </p:sp>
      <p:sp>
        <p:nvSpPr>
          <p:cNvPr id="5" name="CustomShape 1">
            <a:extLst>
              <a:ext uri="{FF2B5EF4-FFF2-40B4-BE49-F238E27FC236}">
                <a16:creationId xmlns:a16="http://schemas.microsoft.com/office/drawing/2014/main" id="{D3CCB8DB-3985-6C3D-8328-A9ADCCB49CBF}"/>
              </a:ext>
            </a:extLst>
          </p:cNvPr>
          <p:cNvSpPr/>
          <p:nvPr/>
        </p:nvSpPr>
        <p:spPr>
          <a:xfrm>
            <a:off x="7079498" y="1918741"/>
            <a:ext cx="4674961" cy="4324261"/>
          </a:xfrm>
          <a:prstGeom prst="rect">
            <a:avLst/>
          </a:prstGeom>
          <a:noFill/>
          <a:ln>
            <a:noFill/>
          </a:ln>
        </p:spPr>
        <p:style>
          <a:lnRef idx="0">
            <a:scrgbClr r="0" g="0" b="0"/>
          </a:lnRef>
          <a:fillRef idx="0">
            <a:scrgbClr r="0" g="0" b="0"/>
          </a:fillRef>
          <a:effectRef idx="0">
            <a:scrgbClr r="0" g="0" b="0"/>
          </a:effectRef>
          <a:fontRef idx="minor"/>
        </p:style>
        <p:txBody>
          <a:bodyPr wrap="square" lIns="90000" tIns="91440" rIns="90000" bIns="91440">
            <a:spAutoFit/>
          </a:bodyPr>
          <a:lstStyle/>
          <a:p>
            <a:pPr>
              <a:lnSpc>
                <a:spcPct val="100000"/>
              </a:lnSpc>
            </a:pPr>
            <a:r>
              <a:rPr lang="en-GB" sz="1500" b="1" strike="noStrike" spc="-1" dirty="0">
                <a:solidFill>
                  <a:schemeClr val="accent3"/>
                </a:solidFill>
                <a:ea typeface="Arial"/>
              </a:rPr>
              <a:t>The proposal is evaluated based on the guidelines and criteria</a:t>
            </a:r>
          </a:p>
          <a:p>
            <a:pPr>
              <a:lnSpc>
                <a:spcPct val="100000"/>
              </a:lnSpc>
            </a:pPr>
            <a:endParaRPr lang="en-GB" sz="1500" b="1" strike="noStrike" spc="-1" dirty="0">
              <a:solidFill>
                <a:schemeClr val="accent3"/>
              </a:solidFill>
              <a:ea typeface="Arial"/>
            </a:endParaRPr>
          </a:p>
          <a:p>
            <a:pPr>
              <a:lnSpc>
                <a:spcPct val="100000"/>
              </a:lnSpc>
            </a:pPr>
            <a:r>
              <a:rPr lang="en-GB" sz="1400" b="1" strike="noStrike" spc="-1" dirty="0">
                <a:solidFill>
                  <a:schemeClr val="accent3"/>
                </a:solidFill>
                <a:ea typeface="Arial"/>
              </a:rPr>
              <a:t>General Principles</a:t>
            </a:r>
            <a:endParaRPr lang="en-GB" sz="1400" b="0" strike="noStrike" spc="-1" dirty="0">
              <a:solidFill>
                <a:schemeClr val="accent3"/>
              </a:solidFill>
            </a:endParaRPr>
          </a:p>
          <a:p>
            <a:pPr>
              <a:lnSpc>
                <a:spcPct val="100000"/>
              </a:lnSpc>
            </a:pPr>
            <a:endParaRPr lang="en-GB" sz="1400" b="0" strike="noStrike" spc="-1" dirty="0">
              <a:solidFill>
                <a:schemeClr val="accent3"/>
              </a:solidFill>
            </a:endParaRPr>
          </a:p>
          <a:p>
            <a:pPr>
              <a:lnSpc>
                <a:spcPct val="100000"/>
              </a:lnSpc>
            </a:pPr>
            <a:r>
              <a:rPr lang="en-GB" sz="1400" b="1" strike="noStrike" spc="-1" dirty="0">
                <a:solidFill>
                  <a:schemeClr val="accent3"/>
                </a:solidFill>
                <a:ea typeface="Arial"/>
              </a:rPr>
              <a:t>Criteria</a:t>
            </a:r>
            <a:r>
              <a:rPr lang="en-GB" sz="1400" b="0" strike="noStrike" spc="-1" dirty="0">
                <a:solidFill>
                  <a:schemeClr val="accent3"/>
                </a:solidFill>
                <a:ea typeface="Arial"/>
              </a:rPr>
              <a:t>:</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Ecological Criteria</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Cultural and Socio-Economic Criteria</a:t>
            </a:r>
            <a:endParaRPr lang="en-GB" sz="1400" b="0" strike="noStrike" spc="-1" dirty="0">
              <a:solidFill>
                <a:schemeClr val="accent3"/>
              </a:solidFill>
            </a:endParaRPr>
          </a:p>
          <a:p>
            <a:pPr marL="457200">
              <a:lnSpc>
                <a:spcPct val="100000"/>
              </a:lnSpc>
            </a:pPr>
            <a:endParaRPr lang="en-GB" sz="1400" b="0" strike="noStrike" spc="-1" dirty="0">
              <a:solidFill>
                <a:schemeClr val="accent3"/>
              </a:solidFill>
            </a:endParaRPr>
          </a:p>
          <a:p>
            <a:pPr marL="457200">
              <a:lnSpc>
                <a:spcPct val="100000"/>
              </a:lnSpc>
            </a:pPr>
            <a:r>
              <a:rPr lang="en-GB" sz="1400" b="1" strike="noStrike" spc="-1" dirty="0">
                <a:solidFill>
                  <a:schemeClr val="accent3"/>
                </a:solidFill>
                <a:ea typeface="Arial"/>
              </a:rPr>
              <a:t>Protection, Planning and Management Measures</a:t>
            </a:r>
            <a:r>
              <a:rPr lang="en-GB" sz="1400" b="0" strike="noStrike" spc="-1" dirty="0">
                <a:solidFill>
                  <a:schemeClr val="accent3"/>
                </a:solidFill>
                <a:ea typeface="Arial"/>
              </a:rPr>
              <a:t>:</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Management framework</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Evaluation</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Stakeholders</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Implementation Mechanisms</a:t>
            </a:r>
            <a:endParaRPr lang="en-GB" sz="1400" b="0" strike="noStrike" spc="-1" dirty="0">
              <a:solidFill>
                <a:schemeClr val="accent3"/>
              </a:solidFill>
            </a:endParaRPr>
          </a:p>
          <a:p>
            <a:pPr marL="457200" indent="-316800">
              <a:lnSpc>
                <a:spcPct val="100000"/>
              </a:lnSpc>
              <a:buClr>
                <a:srgbClr val="0070C0"/>
              </a:buClr>
              <a:buFont typeface="Arial"/>
              <a:buChar char="●"/>
            </a:pPr>
            <a:r>
              <a:rPr lang="en-GB" sz="1400" b="0" strike="noStrike" spc="-1" dirty="0">
                <a:solidFill>
                  <a:schemeClr val="accent3"/>
                </a:solidFill>
                <a:ea typeface="Arial"/>
              </a:rPr>
              <a:t>Management effectiveness</a:t>
            </a:r>
            <a:endParaRPr lang="en-GB" sz="1400" b="0" strike="noStrike" spc="-1" dirty="0">
              <a:solidFill>
                <a:schemeClr val="accent3"/>
              </a:solidFill>
            </a:endParaRPr>
          </a:p>
          <a:p>
            <a:pPr>
              <a:lnSpc>
                <a:spcPct val="100000"/>
              </a:lnSpc>
            </a:pPr>
            <a:endParaRPr lang="en-GB" sz="1400" b="0" strike="noStrike" spc="-1" dirty="0">
              <a:solidFill>
                <a:schemeClr val="accent3"/>
              </a:solidFill>
            </a:endParaRPr>
          </a:p>
          <a:p>
            <a:pPr>
              <a:lnSpc>
                <a:spcPct val="100000"/>
              </a:lnSpc>
            </a:pPr>
            <a:r>
              <a:rPr lang="en-GB" sz="1400" b="1" strike="noStrike" spc="-1" dirty="0">
                <a:solidFill>
                  <a:schemeClr val="accent3"/>
                </a:solidFill>
                <a:ea typeface="Arial"/>
              </a:rPr>
              <a:t>Procedure for the nominations and for listing and delisting</a:t>
            </a:r>
            <a:endParaRPr lang="en-GB" sz="1400" b="0" strike="noStrike" spc="-1" dirty="0">
              <a:solidFill>
                <a:schemeClr val="accent3"/>
              </a:solidFill>
            </a:endParaRPr>
          </a:p>
        </p:txBody>
      </p:sp>
      <p:sp>
        <p:nvSpPr>
          <p:cNvPr id="7" name="CustomShape 3">
            <a:extLst>
              <a:ext uri="{FF2B5EF4-FFF2-40B4-BE49-F238E27FC236}">
                <a16:creationId xmlns:a16="http://schemas.microsoft.com/office/drawing/2014/main" id="{504899E5-541F-E0F9-2349-ADD179D629DB}"/>
              </a:ext>
            </a:extLst>
          </p:cNvPr>
          <p:cNvSpPr/>
          <p:nvPr/>
        </p:nvSpPr>
        <p:spPr>
          <a:xfrm>
            <a:off x="2300175" y="1657760"/>
            <a:ext cx="3524400" cy="543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n-GB" sz="1650" b="1" strike="noStrike" spc="-1" dirty="0">
                <a:solidFill>
                  <a:srgbClr val="2A6099"/>
                </a:solidFill>
                <a:ea typeface="Arial"/>
              </a:rPr>
              <a:t>Annotated Format</a:t>
            </a:r>
            <a:endParaRPr lang="en-GB" sz="1650" b="0" strike="noStrike" spc="-1" dirty="0"/>
          </a:p>
          <a:p>
            <a:pPr>
              <a:lnSpc>
                <a:spcPct val="100000"/>
              </a:lnSpc>
            </a:pPr>
            <a:endParaRPr lang="en-GB" sz="1450" b="0" strike="noStrike" spc="-1" dirty="0"/>
          </a:p>
          <a:p>
            <a:pPr>
              <a:lnSpc>
                <a:spcPct val="100000"/>
              </a:lnSpc>
            </a:pPr>
            <a:endParaRPr lang="en-GB" sz="1450" b="0" strike="noStrike" spc="-1" dirty="0"/>
          </a:p>
          <a:p>
            <a:pPr>
              <a:lnSpc>
                <a:spcPct val="100000"/>
              </a:lnSpc>
            </a:pPr>
            <a:endParaRPr lang="en-GB" sz="1450" b="0" strike="noStrike" spc="-1" dirty="0"/>
          </a:p>
        </p:txBody>
      </p:sp>
      <p:sp>
        <p:nvSpPr>
          <p:cNvPr id="8" name="CustomShape 1">
            <a:extLst>
              <a:ext uri="{FF2B5EF4-FFF2-40B4-BE49-F238E27FC236}">
                <a16:creationId xmlns:a16="http://schemas.microsoft.com/office/drawing/2014/main" id="{3BD14AFD-414D-0081-1950-6DF90463BC90}"/>
              </a:ext>
            </a:extLst>
          </p:cNvPr>
          <p:cNvSpPr/>
          <p:nvPr/>
        </p:nvSpPr>
        <p:spPr>
          <a:xfrm>
            <a:off x="1597108" y="2288524"/>
            <a:ext cx="4674960" cy="3416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spAutoFit/>
          </a:bodyPr>
          <a:lstStyle/>
          <a:p>
            <a:pPr>
              <a:lnSpc>
                <a:spcPct val="100000"/>
              </a:lnSpc>
            </a:pPr>
            <a:r>
              <a:rPr lang="en-GB" sz="1500" b="1" strike="noStrike" spc="-1" dirty="0">
                <a:solidFill>
                  <a:schemeClr val="accent3"/>
                </a:solidFill>
                <a:ea typeface="Arial"/>
              </a:rPr>
              <a:t>The proposal should include the following information about the proposed PA:</a:t>
            </a:r>
            <a:endParaRPr lang="en-GB" sz="1500" b="0" strike="noStrike" spc="-1" dirty="0">
              <a:solidFill>
                <a:schemeClr val="accent3"/>
              </a:solidFill>
            </a:endParaRPr>
          </a:p>
          <a:p>
            <a:pPr>
              <a:lnSpc>
                <a:spcPct val="100000"/>
              </a:lnSpc>
            </a:pP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Identification</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Executive summary</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Site description</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Ecological criteria</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Cultural and socio-economic criteria</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Management</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Monitoring and evaluation</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Stakeholders</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Implementation mechanism</a:t>
            </a:r>
            <a:endParaRPr lang="en-GB" sz="1500" b="0" strike="noStrike" spc="-1" dirty="0">
              <a:solidFill>
                <a:schemeClr val="accent3"/>
              </a:solidFill>
            </a:endParaRPr>
          </a:p>
          <a:p>
            <a:pPr marL="457200" indent="-323280">
              <a:lnSpc>
                <a:spcPct val="100000"/>
              </a:lnSpc>
              <a:buClr>
                <a:srgbClr val="0070C0"/>
              </a:buClr>
              <a:buFont typeface="StarSymbol"/>
              <a:buAutoNum type="arabicParenR"/>
            </a:pPr>
            <a:r>
              <a:rPr lang="en-GB" sz="1500" b="0" strike="noStrike" spc="-1" dirty="0">
                <a:solidFill>
                  <a:schemeClr val="accent3"/>
                </a:solidFill>
                <a:ea typeface="Arial"/>
              </a:rPr>
              <a:t>other relevant information</a:t>
            </a:r>
            <a:endParaRPr lang="en-GB" sz="1500" b="0" strike="noStrike" spc="-1" dirty="0">
              <a:solidFill>
                <a:schemeClr val="accent3"/>
              </a:solidFill>
            </a:endParaRPr>
          </a:p>
          <a:p>
            <a:pPr>
              <a:lnSpc>
                <a:spcPct val="100000"/>
              </a:lnSpc>
            </a:pPr>
            <a:endParaRPr lang="en-GB" sz="1500" b="0" strike="noStrike" spc="-1" dirty="0"/>
          </a:p>
        </p:txBody>
      </p:sp>
      <p:cxnSp>
        <p:nvCxnSpPr>
          <p:cNvPr id="10" name="Connecteur droit 9">
            <a:extLst>
              <a:ext uri="{FF2B5EF4-FFF2-40B4-BE49-F238E27FC236}">
                <a16:creationId xmlns:a16="http://schemas.microsoft.com/office/drawing/2014/main" id="{64F9B28D-15A9-EB12-5F3D-3FFF4B0838EF}"/>
              </a:ext>
            </a:extLst>
          </p:cNvPr>
          <p:cNvCxnSpPr>
            <a:cxnSpLocks/>
          </p:cNvCxnSpPr>
          <p:nvPr/>
        </p:nvCxnSpPr>
        <p:spPr>
          <a:xfrm flipH="1">
            <a:off x="5824575" y="1918741"/>
            <a:ext cx="894986" cy="399111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CustomShape 2">
            <a:extLst>
              <a:ext uri="{FF2B5EF4-FFF2-40B4-BE49-F238E27FC236}">
                <a16:creationId xmlns:a16="http://schemas.microsoft.com/office/drawing/2014/main" id="{E72A3561-11D6-4A52-84A0-76D53EAC7BBA}"/>
              </a:ext>
            </a:extLst>
          </p:cNvPr>
          <p:cNvSpPr/>
          <p:nvPr/>
        </p:nvSpPr>
        <p:spPr>
          <a:xfrm>
            <a:off x="1257150" y="6215876"/>
            <a:ext cx="9140224" cy="553998"/>
          </a:xfrm>
          <a:prstGeom prst="rect">
            <a:avLst/>
          </a:prstGeom>
          <a:noFill/>
          <a:ln>
            <a:noFill/>
          </a:ln>
        </p:spPr>
        <p:style>
          <a:lnRef idx="0">
            <a:scrgbClr r="0" g="0" b="0"/>
          </a:lnRef>
          <a:fillRef idx="0">
            <a:scrgbClr r="0" g="0" b="0"/>
          </a:fillRef>
          <a:effectRef idx="0">
            <a:scrgbClr r="0" g="0" b="0"/>
          </a:effectRef>
          <a:fontRef idx="minor"/>
        </p:style>
        <p:txBody>
          <a:bodyPr wrap="square" lIns="90000" tIns="91440" rIns="90000" bIns="9144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0400">
              <a:buClr>
                <a:srgbClr val="0070C0"/>
              </a:buClr>
            </a:pPr>
            <a:r>
              <a:rPr lang="en-GB" sz="1200" b="1" u="sng" spc="-1" dirty="0">
                <a:solidFill>
                  <a:schemeClr val="accent3"/>
                </a:solidFill>
                <a:hlinkClick r:id="rId3">
                  <a:extLst>
                    <a:ext uri="{A12FA001-AC4F-418D-AE19-62706E023703}">
                      <ahyp:hlinkClr xmlns:ahyp="http://schemas.microsoft.com/office/drawing/2018/hyperlinkcolor" val="tx"/>
                    </a:ext>
                  </a:extLst>
                </a:hlinkClick>
              </a:rPr>
              <a:t>Documents available on SPAW-RAC Website</a:t>
            </a:r>
            <a:r>
              <a:rPr lang="en-GB" sz="1200" u="sng" spc="-1" dirty="0">
                <a:solidFill>
                  <a:schemeClr val="accent3"/>
                </a:solidFill>
                <a:hlinkClick r:id="rId3">
                  <a:extLst>
                    <a:ext uri="{A12FA001-AC4F-418D-AE19-62706E023703}">
                      <ahyp:hlinkClr xmlns:ahyp="http://schemas.microsoft.com/office/drawing/2018/hyperlinkcolor" val="tx"/>
                    </a:ext>
                  </a:extLst>
                </a:hlinkClick>
              </a:rPr>
              <a:t>: </a:t>
            </a:r>
          </a:p>
          <a:p>
            <a:pPr marL="140400">
              <a:buClr>
                <a:srgbClr val="0070C0"/>
              </a:buClr>
            </a:pPr>
            <a:r>
              <a:rPr lang="en-GB" sz="1200" spc="-1" dirty="0">
                <a:solidFill>
                  <a:schemeClr val="accent3"/>
                </a:solidFill>
                <a:hlinkClick r:id="rId3">
                  <a:extLst>
                    <a:ext uri="{A12FA001-AC4F-418D-AE19-62706E023703}">
                      <ahyp:hlinkClr xmlns:ahyp="http://schemas.microsoft.com/office/drawing/2018/hyperlinkcolor" val="tx"/>
                    </a:ext>
                  </a:extLst>
                </a:hlinkClick>
              </a:rPr>
              <a:t>https://www.car-spaw-rac.org/?Procedure-for-listing-Protected-Areas-under-the-SPAW-Protocol</a:t>
            </a:r>
            <a:r>
              <a:rPr lang="en-GB" sz="1200" spc="-1" dirty="0">
                <a:solidFill>
                  <a:schemeClr val="accent3"/>
                </a:solidFill>
              </a:rPr>
              <a:t> </a:t>
            </a:r>
          </a:p>
        </p:txBody>
      </p:sp>
      <p:sp>
        <p:nvSpPr>
          <p:cNvPr id="3" name="ZoneTexte 2">
            <a:extLst>
              <a:ext uri="{FF2B5EF4-FFF2-40B4-BE49-F238E27FC236}">
                <a16:creationId xmlns:a16="http://schemas.microsoft.com/office/drawing/2014/main" id="{435D2194-C450-F955-634A-53987DC35EC8}"/>
              </a:ext>
            </a:extLst>
          </p:cNvPr>
          <p:cNvSpPr txBox="1"/>
          <p:nvPr/>
        </p:nvSpPr>
        <p:spPr>
          <a:xfrm>
            <a:off x="182381" y="1702888"/>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265991"/>
                </a:solidFill>
              </a:rPr>
              <a:t>Protected</a:t>
            </a:r>
            <a:r>
              <a:rPr lang="fr-FR" sz="1200" dirty="0">
                <a:solidFill>
                  <a:srgbClr val="265991"/>
                </a:solidFill>
              </a:rPr>
              <a:t> areas </a:t>
            </a:r>
            <a:r>
              <a:rPr lang="fr-FR" sz="1200" dirty="0" err="1">
                <a:solidFill>
                  <a:srgbClr val="265991"/>
                </a:solidFill>
              </a:rPr>
              <a:t>proposals</a:t>
            </a:r>
            <a:r>
              <a:rPr lang="fr-FR" sz="1200" dirty="0">
                <a:solidFill>
                  <a:srgbClr val="265991"/>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197698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p:txBody>
          <a:bodyPr/>
          <a:lstStyle/>
          <a:p>
            <a:r>
              <a:rPr lang="fr-FR" dirty="0" err="1"/>
              <a:t>Proposal</a:t>
            </a:r>
            <a:r>
              <a:rPr lang="fr-FR" dirty="0"/>
              <a:t> of PA : </a:t>
            </a:r>
            <a:br>
              <a:rPr lang="fr-FR" dirty="0"/>
            </a:br>
            <a:r>
              <a:rPr lang="fr-FR" dirty="0" err="1"/>
              <a:t>Parke</a:t>
            </a:r>
            <a:r>
              <a:rPr lang="fr-FR" dirty="0"/>
              <a:t> Marino Aruba</a:t>
            </a:r>
          </a:p>
        </p:txBody>
      </p:sp>
      <p:sp>
        <p:nvSpPr>
          <p:cNvPr id="4" name="CustomShape 6">
            <a:extLst>
              <a:ext uri="{FF2B5EF4-FFF2-40B4-BE49-F238E27FC236}">
                <a16:creationId xmlns:a16="http://schemas.microsoft.com/office/drawing/2014/main" id="{A36B834C-87DD-B6C1-87C3-5D93A7328CDA}"/>
              </a:ext>
            </a:extLst>
          </p:cNvPr>
          <p:cNvSpPr/>
          <p:nvPr/>
        </p:nvSpPr>
        <p:spPr>
          <a:xfrm>
            <a:off x="1910977" y="2023920"/>
            <a:ext cx="9663073" cy="2662267"/>
          </a:xfrm>
          <a:prstGeom prst="rect">
            <a:avLst/>
          </a:prstGeom>
          <a:noFill/>
          <a:ln>
            <a:noFill/>
          </a:ln>
        </p:spPr>
        <p:style>
          <a:lnRef idx="0">
            <a:scrgbClr r="0" g="0" b="0"/>
          </a:lnRef>
          <a:fillRef idx="0">
            <a:scrgbClr r="0" g="0" b="0"/>
          </a:fillRef>
          <a:effectRef idx="0">
            <a:scrgbClr r="0" g="0" b="0"/>
          </a:effectRef>
          <a:fontRef idx="minor"/>
        </p:style>
        <p:txBody>
          <a:bodyPr wrap="square" lIns="90000" tIns="91440" rIns="90000" bIns="91440">
            <a:spAutoFit/>
          </a:bodyPr>
          <a:lstStyle/>
          <a:p>
            <a:pPr>
              <a:lnSpc>
                <a:spcPct val="100000"/>
              </a:lnSpc>
            </a:pPr>
            <a:r>
              <a:rPr lang="en-GB" sz="1650" b="1" strike="noStrike" spc="-1" dirty="0">
                <a:solidFill>
                  <a:srgbClr val="2A6099"/>
                </a:solidFill>
                <a:ea typeface="Arial"/>
              </a:rPr>
              <a:t>Date submission: </a:t>
            </a:r>
            <a:r>
              <a:rPr lang="en-GB" sz="1650" b="0" strike="noStrike" spc="-1" dirty="0">
                <a:solidFill>
                  <a:srgbClr val="2A6099"/>
                </a:solidFill>
                <a:ea typeface="Arial"/>
              </a:rPr>
              <a:t>January 31st 2021</a:t>
            </a:r>
            <a:endParaRPr lang="en-GB" sz="1650" b="0" strike="noStrike" spc="-1" dirty="0"/>
          </a:p>
          <a:p>
            <a:pPr>
              <a:lnSpc>
                <a:spcPct val="100000"/>
              </a:lnSpc>
            </a:pPr>
            <a:r>
              <a:rPr lang="en-GB" sz="1650" b="1" strike="noStrike" spc="-1" dirty="0">
                <a:solidFill>
                  <a:srgbClr val="2A6099"/>
                </a:solidFill>
                <a:ea typeface="Arial"/>
              </a:rPr>
              <a:t>Area name:</a:t>
            </a:r>
            <a:r>
              <a:rPr lang="en-GB" sz="1650" b="0" strike="noStrike" spc="-1" dirty="0">
                <a:solidFill>
                  <a:srgbClr val="2A6099"/>
                </a:solidFill>
                <a:ea typeface="Arial"/>
              </a:rPr>
              <a:t> Parke Marino Aruba</a:t>
            </a:r>
            <a:endParaRPr lang="en-GB" sz="1650" b="0" strike="noStrike" spc="-1" dirty="0"/>
          </a:p>
          <a:p>
            <a:pPr>
              <a:lnSpc>
                <a:spcPct val="100000"/>
              </a:lnSpc>
            </a:pPr>
            <a:r>
              <a:rPr lang="en-GB" sz="1650" b="1" strike="noStrike" spc="-1" dirty="0">
                <a:solidFill>
                  <a:srgbClr val="2A6099"/>
                </a:solidFill>
                <a:ea typeface="Arial"/>
              </a:rPr>
              <a:t>Stakeholders</a:t>
            </a:r>
            <a:r>
              <a:rPr lang="en-GB" sz="1650" b="0" strike="noStrike" spc="-1" dirty="0">
                <a:solidFill>
                  <a:srgbClr val="2A6099"/>
                </a:solidFill>
                <a:ea typeface="Arial"/>
              </a:rPr>
              <a:t>: </a:t>
            </a:r>
            <a:r>
              <a:rPr lang="en-GB" sz="1650" b="0" strike="noStrike" spc="-1" dirty="0" err="1">
                <a:solidFill>
                  <a:srgbClr val="2A6099"/>
                </a:solidFill>
                <a:ea typeface="Arial"/>
              </a:rPr>
              <a:t>Fundacion</a:t>
            </a:r>
            <a:r>
              <a:rPr lang="en-GB" sz="1650" b="0" strike="noStrike" spc="-1" dirty="0">
                <a:solidFill>
                  <a:srgbClr val="2A6099"/>
                </a:solidFill>
                <a:ea typeface="Arial"/>
              </a:rPr>
              <a:t> Parke Nacional Aruba</a:t>
            </a:r>
            <a:endParaRPr lang="en-GB" sz="1650" b="0" strike="noStrike" spc="-1" dirty="0"/>
          </a:p>
          <a:p>
            <a:pPr>
              <a:lnSpc>
                <a:spcPct val="100000"/>
              </a:lnSpc>
            </a:pPr>
            <a:endParaRPr lang="en-GB" sz="1650" b="0" strike="noStrike" spc="-1" dirty="0"/>
          </a:p>
          <a:p>
            <a:pPr>
              <a:lnSpc>
                <a:spcPct val="100000"/>
              </a:lnSpc>
            </a:pPr>
            <a:r>
              <a:rPr lang="en-GB" sz="1650" b="1" strike="noStrike" spc="-1" dirty="0">
                <a:solidFill>
                  <a:srgbClr val="2A6099"/>
                </a:solidFill>
                <a:ea typeface="Arial"/>
              </a:rPr>
              <a:t>Documents submitted by Aruba: </a:t>
            </a:r>
            <a:r>
              <a:rPr lang="en-GB" sz="1450" b="0" strike="noStrike" spc="-1" dirty="0">
                <a:solidFill>
                  <a:srgbClr val="2A6099"/>
                </a:solidFill>
                <a:ea typeface="Arial"/>
              </a:rPr>
              <a:t>(available on </a:t>
            </a:r>
            <a:r>
              <a:rPr lang="en-GB" sz="1450" spc="-1" dirty="0">
                <a:solidFill>
                  <a:srgbClr val="2A6099"/>
                </a:solidFill>
                <a:ea typeface="Arial"/>
              </a:rPr>
              <a:t>SPAW-RAC’ </a:t>
            </a:r>
            <a:r>
              <a:rPr lang="en-GB" sz="1450" spc="-1" dirty="0" err="1">
                <a:solidFill>
                  <a:srgbClr val="2A6099"/>
                </a:solidFill>
                <a:ea typeface="Arial"/>
              </a:rPr>
              <a:t>TeamWork</a:t>
            </a:r>
            <a:r>
              <a:rPr lang="en-GB" sz="1450" b="0" strike="noStrike" spc="-1" dirty="0">
                <a:solidFill>
                  <a:srgbClr val="2A6099"/>
                </a:solidFill>
                <a:ea typeface="Arial"/>
              </a:rPr>
              <a:t>)</a:t>
            </a:r>
          </a:p>
          <a:p>
            <a:pPr>
              <a:lnSpc>
                <a:spcPct val="100000"/>
              </a:lnSpc>
            </a:pPr>
            <a:endParaRPr lang="en-GB" sz="1450" spc="-1" dirty="0">
              <a:solidFill>
                <a:srgbClr val="2A6099"/>
              </a:solidFill>
            </a:endParaRPr>
          </a:p>
          <a:p>
            <a:pPr>
              <a:lnSpc>
                <a:spcPct val="100000"/>
              </a:lnSpc>
            </a:pPr>
            <a:r>
              <a:rPr lang="en-GB" sz="1450" b="1" u="sng" strike="noStrike" spc="-1" dirty="0">
                <a:solidFill>
                  <a:srgbClr val="2A6099"/>
                </a:solidFill>
              </a:rPr>
              <a:t>Initially</a:t>
            </a:r>
            <a:r>
              <a:rPr lang="en-GB" sz="1450" b="0" u="sng" strike="noStrike" spc="-1" dirty="0">
                <a:solidFill>
                  <a:srgbClr val="2A6099"/>
                </a:solidFill>
              </a:rPr>
              <a:t> </a:t>
            </a:r>
            <a:endParaRPr lang="en-GB" sz="1450" b="0" u="sng" strike="noStrike" spc="-1" dirty="0"/>
          </a:p>
          <a:p>
            <a:pPr marL="457200" indent="-332640">
              <a:lnSpc>
                <a:spcPct val="100000"/>
              </a:lnSpc>
              <a:buClr>
                <a:srgbClr val="2A6099"/>
              </a:buClr>
              <a:buFont typeface="Arial"/>
              <a:buChar char="●"/>
            </a:pPr>
            <a:r>
              <a:rPr lang="en-GB" sz="1650" b="0" strike="noStrike" spc="-1" dirty="0">
                <a:solidFill>
                  <a:srgbClr val="2A6099"/>
                </a:solidFill>
                <a:ea typeface="Arial"/>
              </a:rPr>
              <a:t>Annotated Format (including Annexes)</a:t>
            </a:r>
            <a:endParaRPr lang="en-GB" sz="1650" b="0" strike="noStrike" spc="-1" dirty="0"/>
          </a:p>
          <a:p>
            <a:pPr marL="457200" indent="-332640">
              <a:lnSpc>
                <a:spcPct val="100000"/>
              </a:lnSpc>
              <a:buClr>
                <a:srgbClr val="2A6099"/>
              </a:buClr>
              <a:buFont typeface="Arial"/>
              <a:buChar char="●"/>
            </a:pPr>
            <a:r>
              <a:rPr lang="en-GB" sz="1650" b="0" strike="noStrike" spc="-1" dirty="0">
                <a:solidFill>
                  <a:srgbClr val="2A6099"/>
                </a:solidFill>
                <a:ea typeface="Arial"/>
              </a:rPr>
              <a:t>Preliminary Management Plan (2019-2021) </a:t>
            </a:r>
          </a:p>
          <a:p>
            <a:pPr marL="124560">
              <a:lnSpc>
                <a:spcPct val="100000"/>
              </a:lnSpc>
              <a:buClr>
                <a:srgbClr val="2A6099"/>
              </a:buClr>
            </a:pPr>
            <a:r>
              <a:rPr lang="en-GB" sz="1650" spc="-1" dirty="0">
                <a:solidFill>
                  <a:srgbClr val="2A6099"/>
                </a:solidFill>
                <a:ea typeface="Arial"/>
              </a:rPr>
              <a:t>      </a:t>
            </a:r>
            <a:r>
              <a:rPr lang="en-GB" sz="1650" b="0" strike="noStrike" spc="-1" dirty="0">
                <a:solidFill>
                  <a:srgbClr val="2A6099"/>
                </a:solidFill>
                <a:ea typeface="Arial"/>
              </a:rPr>
              <a:t>of the Parke Marino Aruba</a:t>
            </a:r>
          </a:p>
        </p:txBody>
      </p:sp>
      <p:pic>
        <p:nvPicPr>
          <p:cNvPr id="6" name="Google Shape;308;p6">
            <a:extLst>
              <a:ext uri="{FF2B5EF4-FFF2-40B4-BE49-F238E27FC236}">
                <a16:creationId xmlns:a16="http://schemas.microsoft.com/office/drawing/2014/main" id="{8C0AAF48-8168-34D5-1FD7-B2461A74E3CB}"/>
              </a:ext>
            </a:extLst>
          </p:cNvPr>
          <p:cNvPicPr/>
          <p:nvPr/>
        </p:nvPicPr>
        <p:blipFill>
          <a:blip r:embed="rId3"/>
          <a:stretch/>
        </p:blipFill>
        <p:spPr>
          <a:xfrm>
            <a:off x="9081370" y="1009785"/>
            <a:ext cx="2661480" cy="1957320"/>
          </a:xfrm>
          <a:prstGeom prst="rect">
            <a:avLst/>
          </a:prstGeom>
          <a:ln>
            <a:noFill/>
          </a:ln>
        </p:spPr>
      </p:pic>
      <p:sp>
        <p:nvSpPr>
          <p:cNvPr id="9" name="CustomShape 6">
            <a:extLst>
              <a:ext uri="{FF2B5EF4-FFF2-40B4-BE49-F238E27FC236}">
                <a16:creationId xmlns:a16="http://schemas.microsoft.com/office/drawing/2014/main" id="{1BA28C0D-118E-4991-AC60-33164827C59D}"/>
              </a:ext>
            </a:extLst>
          </p:cNvPr>
          <p:cNvSpPr/>
          <p:nvPr/>
        </p:nvSpPr>
        <p:spPr>
          <a:xfrm>
            <a:off x="1910977" y="4988746"/>
            <a:ext cx="7265096" cy="915635"/>
          </a:xfrm>
          <a:prstGeom prst="rect">
            <a:avLst/>
          </a:prstGeom>
          <a:noFill/>
          <a:ln>
            <a:noFill/>
          </a:ln>
        </p:spPr>
        <p:style>
          <a:lnRef idx="0">
            <a:scrgbClr r="0" g="0" b="0"/>
          </a:lnRef>
          <a:fillRef idx="0">
            <a:scrgbClr r="0" g="0" b="0"/>
          </a:fillRef>
          <a:effectRef idx="0">
            <a:scrgbClr r="0" g="0" b="0"/>
          </a:effectRef>
          <a:fontRef idx="minor"/>
        </p:style>
        <p:txBody>
          <a:bodyPr wrap="square" lIns="90000" tIns="91440" rIns="90000" bIns="91440">
            <a:spAutoFit/>
          </a:bodyPr>
          <a:lstStyle/>
          <a:p>
            <a:pPr>
              <a:lnSpc>
                <a:spcPct val="100000"/>
              </a:lnSpc>
            </a:pPr>
            <a:r>
              <a:rPr lang="en-GB" sz="1450" b="1" u="sng" spc="-1" dirty="0">
                <a:solidFill>
                  <a:srgbClr val="2A6099"/>
                </a:solidFill>
              </a:rPr>
              <a:t>During the evaluation process</a:t>
            </a:r>
          </a:p>
          <a:p>
            <a:pPr marL="285750" indent="-285750">
              <a:buClr>
                <a:srgbClr val="2A6099"/>
              </a:buClr>
              <a:buFont typeface="Arial" panose="020B0604020202020204" pitchFamily="34" charset="0"/>
              <a:buChar char="•"/>
            </a:pPr>
            <a:r>
              <a:rPr lang="en-GB" sz="1650" spc="-1" dirty="0">
                <a:solidFill>
                  <a:srgbClr val="2A6099"/>
                </a:solidFill>
              </a:rPr>
              <a:t>Supporting documents provided upon request to help evaluate criteria (scientific publications, studies, Maps, videos, etc.)</a:t>
            </a:r>
          </a:p>
        </p:txBody>
      </p:sp>
      <p:sp>
        <p:nvSpPr>
          <p:cNvPr id="3" name="ZoneTexte 2">
            <a:extLst>
              <a:ext uri="{FF2B5EF4-FFF2-40B4-BE49-F238E27FC236}">
                <a16:creationId xmlns:a16="http://schemas.microsoft.com/office/drawing/2014/main" id="{23E54B55-E67D-C3F0-8C58-3B812590B7AF}"/>
              </a:ext>
            </a:extLst>
          </p:cNvPr>
          <p:cNvSpPr txBox="1"/>
          <p:nvPr/>
        </p:nvSpPr>
        <p:spPr>
          <a:xfrm>
            <a:off x="182381" y="1702888"/>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265991"/>
                </a:solidFill>
              </a:rPr>
              <a:t>Protected</a:t>
            </a:r>
            <a:r>
              <a:rPr lang="fr-FR" sz="1200" dirty="0">
                <a:solidFill>
                  <a:srgbClr val="265991"/>
                </a:solidFill>
              </a:rPr>
              <a:t> areas </a:t>
            </a:r>
            <a:r>
              <a:rPr lang="fr-FR" sz="1200" dirty="0" err="1">
                <a:solidFill>
                  <a:srgbClr val="265991"/>
                </a:solidFill>
              </a:rPr>
              <a:t>proposals</a:t>
            </a:r>
            <a:r>
              <a:rPr lang="fr-FR" sz="1200" dirty="0">
                <a:solidFill>
                  <a:srgbClr val="265991"/>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321315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6">
            <a:extLst>
              <a:ext uri="{FF2B5EF4-FFF2-40B4-BE49-F238E27FC236}">
                <a16:creationId xmlns:a16="http://schemas.microsoft.com/office/drawing/2014/main" id="{A36B834C-87DD-B6C1-87C3-5D93A7328CDA}"/>
              </a:ext>
            </a:extLst>
          </p:cNvPr>
          <p:cNvSpPr/>
          <p:nvPr/>
        </p:nvSpPr>
        <p:spPr>
          <a:xfrm>
            <a:off x="2097416" y="2055212"/>
            <a:ext cx="9473502" cy="4616648"/>
          </a:xfrm>
          <a:prstGeom prst="rect">
            <a:avLst/>
          </a:prstGeom>
          <a:noFill/>
          <a:ln>
            <a:noFill/>
          </a:ln>
        </p:spPr>
        <p:style>
          <a:lnRef idx="0">
            <a:scrgbClr r="0" g="0" b="0"/>
          </a:lnRef>
          <a:fillRef idx="0">
            <a:scrgbClr r="0" g="0" b="0"/>
          </a:fillRef>
          <a:effectRef idx="0">
            <a:scrgbClr r="0" g="0" b="0"/>
          </a:effectRef>
          <a:fontRef idx="minor"/>
        </p:style>
        <p:txBody>
          <a:bodyPr wrap="square" lIns="90000" tIns="91440" rIns="90000" bIns="91440">
            <a:spAutoFit/>
          </a:bodyPr>
          <a:lstStyle/>
          <a:p>
            <a:r>
              <a:rPr lang="en-GB" sz="1600" b="1" dirty="0">
                <a:solidFill>
                  <a:schemeClr val="accent3"/>
                </a:solidFill>
              </a:rPr>
              <a:t>Main feedback </a:t>
            </a:r>
          </a:p>
          <a:p>
            <a:endParaRPr lang="en-GB" sz="1600" b="1" dirty="0">
              <a:solidFill>
                <a:schemeClr val="accent3"/>
              </a:solidFill>
            </a:endParaRPr>
          </a:p>
          <a:p>
            <a:r>
              <a:rPr lang="en-GB" sz="1600" b="1" dirty="0">
                <a:solidFill>
                  <a:schemeClr val="accent3"/>
                </a:solidFill>
              </a:rPr>
              <a:t>Experts</a:t>
            </a:r>
            <a:r>
              <a:rPr lang="en-GB" sz="1600" dirty="0">
                <a:solidFill>
                  <a:schemeClr val="accent3"/>
                </a:solidFill>
              </a:rPr>
              <a:t> acknowledge and thank Aruba for the work and effort done to write the proposal</a:t>
            </a:r>
          </a:p>
          <a:p>
            <a:endParaRPr lang="en-GB" sz="1600" dirty="0">
              <a:solidFill>
                <a:schemeClr val="accent3"/>
              </a:solidFill>
            </a:endParaRPr>
          </a:p>
          <a:p>
            <a:r>
              <a:rPr lang="en-GB" sz="1600" b="1" dirty="0">
                <a:solidFill>
                  <a:schemeClr val="accent3"/>
                </a:solidFill>
              </a:rPr>
              <a:t>Experts</a:t>
            </a:r>
            <a:r>
              <a:rPr lang="en-GB" sz="1600" dirty="0">
                <a:solidFill>
                  <a:schemeClr val="accent3"/>
                </a:solidFill>
              </a:rPr>
              <a:t> thank Aruba for its availability and complementary information provided for the evaluation process</a:t>
            </a:r>
          </a:p>
          <a:p>
            <a:endParaRPr lang="en-GB" sz="1600" dirty="0">
              <a:solidFill>
                <a:schemeClr val="accent3"/>
              </a:solidFill>
            </a:endParaRPr>
          </a:p>
          <a:p>
            <a:r>
              <a:rPr lang="en-GB" sz="1600" b="1" dirty="0">
                <a:solidFill>
                  <a:schemeClr val="accent3"/>
                </a:solidFill>
              </a:rPr>
              <a:t>Experts</a:t>
            </a:r>
            <a:r>
              <a:rPr lang="en-GB" sz="1600" dirty="0">
                <a:solidFill>
                  <a:schemeClr val="accent3"/>
                </a:solidFill>
              </a:rPr>
              <a:t> stress the lack of crucial information to fulfil all criteria in particular regarding :</a:t>
            </a:r>
          </a:p>
          <a:p>
            <a:r>
              <a:rPr lang="en-GB" sz="1600" dirty="0">
                <a:solidFill>
                  <a:schemeClr val="accent3"/>
                </a:solidFill>
              </a:rPr>
              <a:t>	-cultural and socio-economic criteria</a:t>
            </a:r>
          </a:p>
          <a:p>
            <a:r>
              <a:rPr lang="en-GB" sz="1600" dirty="0">
                <a:solidFill>
                  <a:schemeClr val="accent3"/>
                </a:solidFill>
              </a:rPr>
              <a:t>	-planning management and protection measures</a:t>
            </a:r>
          </a:p>
          <a:p>
            <a:r>
              <a:rPr lang="en-GB" sz="1600" dirty="0">
                <a:solidFill>
                  <a:schemeClr val="accent3"/>
                </a:solidFill>
              </a:rPr>
              <a:t>	-evaluation and regulation mechanism </a:t>
            </a:r>
          </a:p>
          <a:p>
            <a:pPr>
              <a:lnSpc>
                <a:spcPct val="100000"/>
              </a:lnSpc>
            </a:pPr>
            <a:endParaRPr lang="en-GB" sz="1600" spc="-1" dirty="0">
              <a:solidFill>
                <a:schemeClr val="accent3"/>
              </a:solidFill>
            </a:endParaRPr>
          </a:p>
          <a:p>
            <a:r>
              <a:rPr lang="en-GB" sz="1600" b="1" u="sng" dirty="0">
                <a:solidFill>
                  <a:schemeClr val="accent3"/>
                </a:solidFill>
              </a:rPr>
              <a:t>Conclusion</a:t>
            </a:r>
            <a:r>
              <a:rPr lang="en-GB" sz="1600" u="sng" dirty="0">
                <a:solidFill>
                  <a:schemeClr val="accent3"/>
                </a:solidFill>
              </a:rPr>
              <a:t> :  </a:t>
            </a:r>
          </a:p>
          <a:p>
            <a:r>
              <a:rPr lang="en-GB" sz="1600" dirty="0">
                <a:solidFill>
                  <a:schemeClr val="accent3"/>
                </a:solidFill>
              </a:rPr>
              <a:t>Experts recommend the </a:t>
            </a:r>
            <a:r>
              <a:rPr lang="en-GB" sz="1600" b="1" dirty="0">
                <a:solidFill>
                  <a:schemeClr val="accent3"/>
                </a:solidFill>
              </a:rPr>
              <a:t>current application be considered premature due to the missing elements and invite Aruba to strengthen the proposal </a:t>
            </a:r>
            <a:r>
              <a:rPr lang="en-GB" sz="1600" dirty="0">
                <a:solidFill>
                  <a:schemeClr val="accent3"/>
                </a:solidFill>
              </a:rPr>
              <a:t>for a resubmission once the gaps identified have been addressed. The new application must contain a validated </a:t>
            </a:r>
            <a:r>
              <a:rPr lang="en-US" sz="1600" dirty="0">
                <a:solidFill>
                  <a:schemeClr val="accent3"/>
                </a:solidFill>
              </a:rPr>
              <a:t>management plan and a performance evaluation report.</a:t>
            </a:r>
          </a:p>
          <a:p>
            <a:endParaRPr lang="en-US" sz="1600" dirty="0">
              <a:solidFill>
                <a:schemeClr val="accent3"/>
              </a:solidFill>
            </a:endParaRPr>
          </a:p>
        </p:txBody>
      </p:sp>
      <p:pic>
        <p:nvPicPr>
          <p:cNvPr id="6" name="Google Shape;308;p6">
            <a:extLst>
              <a:ext uri="{FF2B5EF4-FFF2-40B4-BE49-F238E27FC236}">
                <a16:creationId xmlns:a16="http://schemas.microsoft.com/office/drawing/2014/main" id="{8C0AAF48-8168-34D5-1FD7-B2461A74E3CB}"/>
              </a:ext>
            </a:extLst>
          </p:cNvPr>
          <p:cNvPicPr/>
          <p:nvPr/>
        </p:nvPicPr>
        <p:blipFill>
          <a:blip r:embed="rId3"/>
          <a:stretch/>
        </p:blipFill>
        <p:spPr>
          <a:xfrm>
            <a:off x="8235950" y="423815"/>
            <a:ext cx="1993900" cy="1424083"/>
          </a:xfrm>
          <a:prstGeom prst="rect">
            <a:avLst/>
          </a:prstGeom>
          <a:ln>
            <a:noFill/>
          </a:ln>
        </p:spPr>
      </p:pic>
      <p:sp>
        <p:nvSpPr>
          <p:cNvPr id="8" name="Titre 4">
            <a:extLst>
              <a:ext uri="{FF2B5EF4-FFF2-40B4-BE49-F238E27FC236}">
                <a16:creationId xmlns:a16="http://schemas.microsoft.com/office/drawing/2014/main" id="{721D1453-652D-44A2-8015-C2A2506AF4A1}"/>
              </a:ext>
            </a:extLst>
          </p:cNvPr>
          <p:cNvSpPr>
            <a:spLocks noGrp="1"/>
          </p:cNvSpPr>
          <p:nvPr>
            <p:ph type="title"/>
          </p:nvPr>
        </p:nvSpPr>
        <p:spPr>
          <a:xfrm>
            <a:off x="1397000" y="365125"/>
            <a:ext cx="9803004" cy="1325563"/>
          </a:xfrm>
        </p:spPr>
        <p:txBody>
          <a:bodyPr/>
          <a:lstStyle/>
          <a:p>
            <a:r>
              <a:rPr lang="fr-FR" dirty="0" err="1"/>
              <a:t>Proposal</a:t>
            </a:r>
            <a:r>
              <a:rPr lang="fr-FR" dirty="0"/>
              <a:t> of PA : </a:t>
            </a:r>
            <a:br>
              <a:rPr lang="fr-FR" dirty="0"/>
            </a:br>
            <a:r>
              <a:rPr lang="fr-FR" dirty="0" err="1"/>
              <a:t>Parke</a:t>
            </a:r>
            <a:r>
              <a:rPr lang="fr-FR" dirty="0"/>
              <a:t> Marino Aruba</a:t>
            </a:r>
          </a:p>
        </p:txBody>
      </p:sp>
      <p:sp>
        <p:nvSpPr>
          <p:cNvPr id="2" name="ZoneTexte 1">
            <a:extLst>
              <a:ext uri="{FF2B5EF4-FFF2-40B4-BE49-F238E27FC236}">
                <a16:creationId xmlns:a16="http://schemas.microsoft.com/office/drawing/2014/main" id="{E6FB22DD-3C73-56FD-0AEF-A6B92FDF9D0C}"/>
              </a:ext>
            </a:extLst>
          </p:cNvPr>
          <p:cNvSpPr txBox="1"/>
          <p:nvPr/>
        </p:nvSpPr>
        <p:spPr>
          <a:xfrm>
            <a:off x="182381" y="1702888"/>
            <a:ext cx="1487466" cy="3046988"/>
          </a:xfrm>
          <a:prstGeom prst="rect">
            <a:avLst/>
          </a:prstGeom>
          <a:noFill/>
        </p:spPr>
        <p:txBody>
          <a:bodyPr wrap="square">
            <a:spAutoFit/>
          </a:bodyPr>
          <a:lstStyle/>
          <a:p>
            <a:pPr marL="342900" indent="-342900">
              <a:buFont typeface="+mj-lt"/>
              <a:buAutoNum type="arabicPeriod"/>
            </a:pPr>
            <a:r>
              <a:rPr lang="fr-FR" sz="1200" dirty="0">
                <a:solidFill>
                  <a:schemeClr val="bg2">
                    <a:lumMod val="75000"/>
                  </a:schemeClr>
                </a:solidFill>
              </a:rPr>
              <a:t>Background and </a:t>
            </a:r>
            <a:r>
              <a:rPr lang="fr-FR" sz="1200" dirty="0" err="1">
                <a:solidFill>
                  <a:schemeClr val="bg2">
                    <a:lumMod val="75000"/>
                  </a:schemeClr>
                </a:solidFill>
              </a:rPr>
              <a:t>terms</a:t>
            </a:r>
            <a:r>
              <a:rPr lang="fr-FR" sz="1200" dirty="0">
                <a:solidFill>
                  <a:schemeClr val="bg2">
                    <a:lumMod val="75000"/>
                  </a:schemeClr>
                </a:solidFill>
              </a:rPr>
              <a:t> of </a:t>
            </a:r>
            <a:r>
              <a:rPr lang="fr-FR" sz="1200" dirty="0" err="1">
                <a:solidFill>
                  <a:schemeClr val="bg2">
                    <a:lumMod val="75000"/>
                  </a:schemeClr>
                </a:solidFill>
              </a:rPr>
              <a:t>reference</a:t>
            </a:r>
            <a:endParaRPr lang="fr-FR" sz="1200" dirty="0">
              <a:solidFill>
                <a:schemeClr val="bg2">
                  <a:lumMod val="75000"/>
                </a:schemeClr>
              </a:solidFill>
            </a:endParaRPr>
          </a:p>
          <a:p>
            <a:pPr marL="342900" indent="-342900">
              <a:buFont typeface="+mj-lt"/>
              <a:buAutoNum type="arabicPeriod"/>
            </a:pPr>
            <a:endParaRPr lang="fr-FR" sz="1200" dirty="0"/>
          </a:p>
          <a:p>
            <a:pPr marL="342900" indent="-342900">
              <a:buFont typeface="+mj-lt"/>
              <a:buAutoNum type="arabicPeriod"/>
            </a:pPr>
            <a:r>
              <a:rPr lang="fr-FR" sz="1200" dirty="0" err="1">
                <a:solidFill>
                  <a:srgbClr val="265991"/>
                </a:solidFill>
              </a:rPr>
              <a:t>Protected</a:t>
            </a:r>
            <a:r>
              <a:rPr lang="fr-FR" sz="1200" dirty="0">
                <a:solidFill>
                  <a:srgbClr val="265991"/>
                </a:solidFill>
              </a:rPr>
              <a:t> areas </a:t>
            </a:r>
            <a:r>
              <a:rPr lang="fr-FR" sz="1200" dirty="0" err="1">
                <a:solidFill>
                  <a:srgbClr val="265991"/>
                </a:solidFill>
              </a:rPr>
              <a:t>proposals</a:t>
            </a:r>
            <a:r>
              <a:rPr lang="fr-FR" sz="1200" dirty="0">
                <a:solidFill>
                  <a:srgbClr val="265991"/>
                </a:solidFill>
              </a:rPr>
              <a:t> </a:t>
            </a:r>
          </a:p>
          <a:p>
            <a:pPr marL="342900" indent="-342900">
              <a:buFont typeface="+mj-lt"/>
              <a:buAutoNum type="arabicPeriod"/>
            </a:pPr>
            <a:endParaRPr lang="fr-FR"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Revision of the PA procedures</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Option papers </a:t>
            </a:r>
          </a:p>
          <a:p>
            <a:pPr marL="342900" indent="-342900">
              <a:buFont typeface="+mj-lt"/>
              <a:buAutoNum type="arabicPeriod"/>
            </a:pPr>
            <a:endParaRPr lang="en-GB" sz="1200" dirty="0">
              <a:solidFill>
                <a:schemeClr val="bg2">
                  <a:lumMod val="75000"/>
                </a:schemeClr>
              </a:solidFill>
            </a:endParaRPr>
          </a:p>
          <a:p>
            <a:pPr marL="342900" indent="-342900">
              <a:buFont typeface="+mj-lt"/>
              <a:buAutoNum type="arabicPeriod"/>
            </a:pPr>
            <a:r>
              <a:rPr lang="en-GB" sz="1200" dirty="0">
                <a:solidFill>
                  <a:schemeClr val="bg2">
                    <a:lumMod val="75000"/>
                  </a:schemeClr>
                </a:solidFill>
              </a:rPr>
              <a:t>Feedback </a:t>
            </a:r>
          </a:p>
        </p:txBody>
      </p:sp>
    </p:spTree>
    <p:extLst>
      <p:ext uri="{BB962C8B-B14F-4D97-AF65-F5344CB8AC3E}">
        <p14:creationId xmlns:p14="http://schemas.microsoft.com/office/powerpoint/2010/main" val="2456694632"/>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4" ma:contentTypeDescription="Create a new document." ma:contentTypeScope="" ma:versionID="97a588cdfdf0c8a8cfc5b54a81ef71e5">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e37ccbbf1f07bbfc9badb0c91c640e5d"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10FF9728-A9A9-45C5-8D15-AAE9D35ED57F}"/>
</file>

<file path=customXml/itemProps2.xml><?xml version="1.0" encoding="utf-8"?>
<ds:datastoreItem xmlns:ds="http://schemas.openxmlformats.org/officeDocument/2006/customXml" ds:itemID="{F076BC20-E244-4168-A0ED-D2FB19C59E8E}"/>
</file>

<file path=customXml/itemProps3.xml><?xml version="1.0" encoding="utf-8"?>
<ds:datastoreItem xmlns:ds="http://schemas.openxmlformats.org/officeDocument/2006/customXml" ds:itemID="{A2D3D664-8D9F-4DDE-9441-6A6DF572F78A}"/>
</file>

<file path=docProps/app.xml><?xml version="1.0" encoding="utf-8"?>
<Properties xmlns="http://schemas.openxmlformats.org/officeDocument/2006/extended-properties" xmlns:vt="http://schemas.openxmlformats.org/officeDocument/2006/docPropsVTypes">
  <TotalTime>2194</TotalTime>
  <Words>4165</Words>
  <Application>Microsoft Office PowerPoint</Application>
  <PresentationFormat>Grand écran</PresentationFormat>
  <Paragraphs>357</Paragraphs>
  <Slides>15</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Arial</vt:lpstr>
      <vt:lpstr>Calibri</vt:lpstr>
      <vt:lpstr>Century Gothic</vt:lpstr>
      <vt:lpstr>Century Gothic (Corps)</vt:lpstr>
      <vt:lpstr>Liberation Serif</vt:lpstr>
      <vt:lpstr>OpenSymbol</vt:lpstr>
      <vt:lpstr>StarSymbol</vt:lpstr>
      <vt:lpstr>Times New Roman</vt:lpstr>
      <vt:lpstr>Wingdings 3</vt:lpstr>
      <vt:lpstr>Thème Office</vt:lpstr>
      <vt:lpstr>Item 5 : Report of the SPAW STAC Protected Areas Working Group </vt:lpstr>
      <vt:lpstr>Provisional agenda</vt:lpstr>
      <vt:lpstr>Working groups</vt:lpstr>
      <vt:lpstr>List of experts </vt:lpstr>
      <vt:lpstr>Tasks defined by STAC 9</vt:lpstr>
      <vt:lpstr>Timeline and general functioning</vt:lpstr>
      <vt:lpstr>Proposals and PA evaluation</vt:lpstr>
      <vt:lpstr>Proposal of PA :  Parke Marino Aruba</vt:lpstr>
      <vt:lpstr>Proposal of PA :  Parke Marino Aruba</vt:lpstr>
      <vt:lpstr>Proposal of PA :  Parc naturel marin de Martinique</vt:lpstr>
      <vt:lpstr>Proposal of PA :  Parc naturel marin de Martinique</vt:lpstr>
      <vt:lpstr>Revision of the procedures through which Contracting Parties may nominate new PA to be listed as SPAW sites </vt:lpstr>
      <vt:lpstr>Review the recommendations and present Options Papers</vt:lpstr>
      <vt:lpstr>Feed back from experts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ROSSIN Lucile</dc:creator>
  <cp:lastModifiedBy>CONRUYT Geraldine</cp:lastModifiedBy>
  <cp:revision>84</cp:revision>
  <dcterms:created xsi:type="dcterms:W3CDTF">2023-01-05T17:04:20Z</dcterms:created>
  <dcterms:modified xsi:type="dcterms:W3CDTF">2023-01-29T21:19:41Z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